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64" r:id="rId14"/>
    <p:sldId id="270" r:id="rId15"/>
    <p:sldId id="273" r:id="rId16"/>
    <p:sldId id="277" r:id="rId17"/>
    <p:sldId id="274" r:id="rId18"/>
    <p:sldId id="275" r:id="rId19"/>
    <p:sldId id="272" r:id="rId20"/>
    <p:sldId id="271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BE5DD-2037-4885-90CD-EB836B7A9F18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0FCD2-FBC6-45B4-9419-0583C284E0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8726ED9-EABF-4333-80B8-2FCD1ACB04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B766E43-CEBD-47F2-B3DA-6043F9A6D07C}" type="datetimeFigureOut">
              <a:rPr lang="ru-RU" smtClean="0"/>
              <a:pPr/>
              <a:t>06.02.2017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6" y="908720"/>
            <a:ext cx="8460432" cy="2356172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6000" dirty="0" smtClean="0">
                <a:latin typeface="+mn-lt"/>
              </a:rPr>
              <a:t>Договор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4775" y="4365104"/>
            <a:ext cx="6461760" cy="106680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1283568"/>
            <a:ext cx="3031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Презентация на тему: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34074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99" y="2564904"/>
            <a:ext cx="84604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Newton7C"/>
            </a:endParaRPr>
          </a:p>
          <a:p>
            <a:pPr algn="just"/>
            <a:r>
              <a:rPr lang="ru-RU" sz="1600" dirty="0">
                <a:latin typeface="Newton7C"/>
              </a:rPr>
              <a:t>Договор в пользу третьего лица следует отличать от </a:t>
            </a:r>
            <a:r>
              <a:rPr lang="ru-RU" sz="1600" dirty="0" smtClean="0">
                <a:latin typeface="Newton7C"/>
              </a:rPr>
              <a:t>договора </a:t>
            </a:r>
            <a:r>
              <a:rPr lang="ru-RU" sz="1600" dirty="0">
                <a:latin typeface="Newton7C"/>
              </a:rPr>
              <a:t>об исполнении третьему лицу, в последнем случае третье </a:t>
            </a:r>
            <a:r>
              <a:rPr lang="ru-RU" sz="1600" dirty="0" smtClean="0">
                <a:latin typeface="Newton7C"/>
              </a:rPr>
              <a:t>лицо не </a:t>
            </a:r>
            <a:r>
              <a:rPr lang="ru-RU" sz="1600" dirty="0">
                <a:latin typeface="Newton7C"/>
              </a:rPr>
              <a:t>обладает правом требования от должника исполнения </a:t>
            </a:r>
            <a:r>
              <a:rPr lang="ru-RU" sz="1600" dirty="0" smtClean="0">
                <a:latin typeface="Newton7C"/>
              </a:rPr>
              <a:t>обязательства.</a:t>
            </a:r>
          </a:p>
          <a:p>
            <a:pPr algn="just"/>
            <a:endParaRPr lang="ru-RU" sz="1600" dirty="0">
              <a:latin typeface="Newton7C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Newton7C"/>
              </a:rPr>
              <a:t>Если третье лицо выразило намерение воспользоваться свои </a:t>
            </a:r>
            <a:r>
              <a:rPr lang="ru-RU" sz="1600" dirty="0" smtClean="0">
                <a:latin typeface="Newton7C"/>
              </a:rPr>
              <a:t>правом </a:t>
            </a:r>
            <a:r>
              <a:rPr lang="ru-RU" sz="1600" dirty="0">
                <a:latin typeface="Newton7C"/>
              </a:rPr>
              <a:t>по договору, стороны с этого момента не могут расторгнуть </a:t>
            </a:r>
            <a:r>
              <a:rPr lang="ru-RU" sz="1600" dirty="0" smtClean="0">
                <a:latin typeface="Newton7C"/>
              </a:rPr>
              <a:t>или изменить </a:t>
            </a:r>
            <a:r>
              <a:rPr lang="ru-RU" sz="1600" dirty="0">
                <a:latin typeface="Newton7C"/>
              </a:rPr>
              <a:t>данный договор, если иное не предусмотрено </a:t>
            </a:r>
            <a:r>
              <a:rPr lang="ru-RU" sz="1600" dirty="0" smtClean="0">
                <a:latin typeface="Newton7C"/>
              </a:rPr>
              <a:t>законом или </a:t>
            </a:r>
            <a:r>
              <a:rPr lang="ru-RU" sz="1600" dirty="0">
                <a:latin typeface="Newton7C"/>
              </a:rPr>
              <a:t>договором.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Newton7C"/>
              </a:rPr>
              <a:t>Если третье лицо отказалось от своего права по договору, то </a:t>
            </a:r>
            <a:r>
              <a:rPr lang="ru-RU" sz="1600" dirty="0" smtClean="0">
                <a:latin typeface="Newton7C"/>
              </a:rPr>
              <a:t>кредитор </a:t>
            </a:r>
            <a:r>
              <a:rPr lang="ru-RU" sz="1600" dirty="0">
                <a:latin typeface="Newton7C"/>
              </a:rPr>
              <a:t>может воспользоваться им, если иное не предусмотрено </a:t>
            </a:r>
            <a:r>
              <a:rPr lang="ru-RU" sz="1600" dirty="0" smtClean="0">
                <a:latin typeface="Newton7C"/>
              </a:rPr>
              <a:t>законом </a:t>
            </a:r>
            <a:r>
              <a:rPr lang="ru-RU" sz="1600" dirty="0">
                <a:latin typeface="Newton7C"/>
              </a:rPr>
              <a:t>или договором</a:t>
            </a:r>
            <a:r>
              <a:rPr lang="ru-RU" sz="1600" dirty="0" smtClean="0">
                <a:latin typeface="Newton7C"/>
              </a:rPr>
              <a:t>.</a:t>
            </a:r>
          </a:p>
          <a:p>
            <a:pPr algn="just"/>
            <a:endParaRPr lang="ru-RU" sz="1600" dirty="0">
              <a:latin typeface="Newton7C"/>
            </a:endParaRPr>
          </a:p>
          <a:p>
            <a:pPr algn="just"/>
            <a:r>
              <a:rPr lang="ru-RU" sz="1600" dirty="0">
                <a:latin typeface="Newton7C"/>
              </a:rPr>
              <a:t>Должник может выдвигать свои возражения против </a:t>
            </a:r>
            <a:r>
              <a:rPr lang="ru-RU" sz="1600" dirty="0" smtClean="0">
                <a:latin typeface="Newton7C"/>
              </a:rPr>
              <a:t>требований третьего </a:t>
            </a:r>
            <a:r>
              <a:rPr lang="ru-RU" sz="1600" dirty="0">
                <a:latin typeface="Newton7C"/>
              </a:rPr>
              <a:t>лица, так же как и против кредитора.</a:t>
            </a:r>
            <a:endParaRPr lang="ru-RU" sz="16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-22270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тдельные виды договоров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99" y="1089477"/>
            <a:ext cx="8428739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i="1" dirty="0" smtClean="0">
                <a:solidFill>
                  <a:prstClr val="black"/>
                </a:solidFill>
                <a:latin typeface="Newton7C-Italic"/>
              </a:rPr>
              <a:t>4. Договор </a:t>
            </a:r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в пользу третьего лица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договор, в котором стороны установили, что должник обязан произвести исполнение не кредитору, а указанному или не указанному в договоре третьему лицу, имеющему право требовать от должника исполнения обязательства в свою пользу (договор перевозки груза (багажа), договор страхования и др.)</a:t>
            </a:r>
          </a:p>
        </p:txBody>
      </p:sp>
    </p:spTree>
    <p:extLst>
      <p:ext uri="{BB962C8B-B14F-4D97-AF65-F5344CB8AC3E}">
        <p14:creationId xmlns="" xmlns:p14="http://schemas.microsoft.com/office/powerpoint/2010/main" val="308398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8593"/>
            <a:ext cx="8435280" cy="1143000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орядок заключения договора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467" y="980728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Newton7C"/>
              </a:rPr>
              <a:t>Договор считается заключенным с момента достижения </a:t>
            </a:r>
            <a:r>
              <a:rPr lang="ru-RU" sz="1600" dirty="0" smtClean="0">
                <a:latin typeface="Newton7C"/>
              </a:rPr>
              <a:t>сторонами </a:t>
            </a:r>
            <a:r>
              <a:rPr lang="ru-RU" sz="1600" dirty="0">
                <a:latin typeface="Newton7C"/>
              </a:rPr>
              <a:t>соглашения по всем существенным </a:t>
            </a:r>
            <a:r>
              <a:rPr lang="ru-RU" sz="1600" dirty="0" smtClean="0">
                <a:latin typeface="Newton7C"/>
              </a:rPr>
              <a:t>условиям (о </a:t>
            </a:r>
            <a:r>
              <a:rPr lang="ru-RU" sz="1600" dirty="0">
                <a:latin typeface="Newton7C"/>
              </a:rPr>
              <a:t>предмете договора, </a:t>
            </a:r>
            <a:r>
              <a:rPr lang="ru-RU" sz="1600" dirty="0" smtClean="0">
                <a:latin typeface="Newton7C"/>
              </a:rPr>
              <a:t>определенные законом </a:t>
            </a:r>
            <a:r>
              <a:rPr lang="ru-RU" sz="1600" dirty="0">
                <a:latin typeface="Newton7C"/>
              </a:rPr>
              <a:t>или договором как </a:t>
            </a:r>
            <a:r>
              <a:rPr lang="ru-RU" sz="1600" dirty="0" smtClean="0">
                <a:latin typeface="Newton7C"/>
              </a:rPr>
              <a:t>существенные).</a:t>
            </a:r>
            <a:endParaRPr lang="ru-RU" sz="1600" dirty="0">
              <a:latin typeface="Newton7C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67" y="1811725"/>
            <a:ext cx="838842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Newton7C-Bold"/>
              </a:rPr>
              <a:t>Стадии заключения договора: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37" y="2146513"/>
            <a:ext cx="8460432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1. Предложение заключить договор (направление оферты).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2. Принятие предложения (акцепт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).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005" y="6027003"/>
            <a:ext cx="8433558" cy="830997"/>
          </a:xfrm>
          <a:prstGeom prst="rect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b="1" i="1" dirty="0" smtClean="0">
                <a:solidFill>
                  <a:prstClr val="black"/>
                </a:solidFill>
                <a:latin typeface="Newton7C-Italic"/>
              </a:rPr>
              <a:t>3.нотариально </a:t>
            </a:r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удостоверенная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совершение на договоре,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составленном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в письменной форме, удостоверительного штампа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нотариуса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или лица, его заменяющего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2666" y="2918324"/>
            <a:ext cx="84929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Формы договора </a:t>
            </a:r>
            <a:endParaRPr lang="ru-RU" sz="1600" b="1" i="1" dirty="0" smtClean="0">
              <a:solidFill>
                <a:prstClr val="black"/>
              </a:solidFill>
              <a:latin typeface="Newton7C-Italic"/>
            </a:endParaRPr>
          </a:p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могут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устанавливаться законом (как предусмотренные для совершения сделок) или соглашением сторон: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005" y="5021446"/>
            <a:ext cx="3234025" cy="991912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составления одного документа, подписанного сторонами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;</a:t>
            </a:r>
          </a:p>
          <a:p>
            <a:pPr lvl="0"/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08323" y="5005039"/>
            <a:ext cx="5112568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обмена документами посредством почтовой, телеграфной, телефонной,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электронной связи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, позволяющей достоверно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установить от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кого исходит данный документ;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644008" y="4715645"/>
            <a:ext cx="432048" cy="168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423142" y="4696811"/>
            <a:ext cx="288032" cy="205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-1" y="3528207"/>
            <a:ext cx="8467570" cy="830997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b="1" i="1" dirty="0" smtClean="0">
                <a:solidFill>
                  <a:prstClr val="black"/>
                </a:solidFill>
                <a:latin typeface="Newton7C-Italic"/>
              </a:rPr>
              <a:t>1.устная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</a:t>
            </a:r>
            <a:endParaRPr lang="ru-RU" sz="1600" dirty="0" smtClean="0">
              <a:solidFill>
                <a:prstClr val="black"/>
              </a:solidFill>
              <a:latin typeface="Newton7C"/>
            </a:endParaRP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договор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заключается посредством словесно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выраженного предложения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заключить договор и принятия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этого предложения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12667" y="4404423"/>
            <a:ext cx="848023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b="1" i="1" dirty="0" smtClean="0">
                <a:solidFill>
                  <a:prstClr val="black"/>
                </a:solidFill>
                <a:latin typeface="Newton7C-Italic"/>
              </a:rPr>
              <a:t>2.письменная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договор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может быть заключен </a:t>
            </a:r>
            <a:endParaRPr lang="ru-RU" sz="1600" dirty="0" smtClean="0">
              <a:solidFill>
                <a:prstClr val="black"/>
              </a:solidFill>
              <a:latin typeface="Newton7C"/>
            </a:endParaRPr>
          </a:p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путем:</a:t>
            </a:r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987824" y="4799702"/>
            <a:ext cx="723350" cy="22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644008" y="4799701"/>
            <a:ext cx="720080" cy="221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6696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48" y="2579906"/>
            <a:ext cx="84604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latin typeface="Newton7C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из нее должно определенно следовать волеизъявление на </a:t>
            </a:r>
            <a:r>
              <a:rPr lang="ru-RU" sz="1600" dirty="0" smtClean="0">
                <a:latin typeface="Newton7C"/>
              </a:rPr>
              <a:t>заключение </a:t>
            </a:r>
            <a:r>
              <a:rPr lang="ru-RU" sz="1600" dirty="0">
                <a:latin typeface="Newton7C"/>
              </a:rPr>
              <a:t>договора, а не просто информация о возможности его </a:t>
            </a:r>
            <a:r>
              <a:rPr lang="ru-RU" sz="1600" dirty="0" smtClean="0">
                <a:latin typeface="Newton7C"/>
              </a:rPr>
              <a:t>заключения</a:t>
            </a:r>
            <a:r>
              <a:rPr lang="ru-RU" sz="1600" dirty="0">
                <a:latin typeface="Newton7C"/>
              </a:rPr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предложение должно содержать все существенные условия </a:t>
            </a:r>
            <a:r>
              <a:rPr lang="ru-RU" sz="1600" dirty="0" smtClean="0">
                <a:latin typeface="Newton7C"/>
              </a:rPr>
              <a:t>договора</a:t>
            </a:r>
            <a:r>
              <a:rPr lang="ru-RU" sz="1600" dirty="0">
                <a:latin typeface="Newton7C"/>
              </a:rPr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предложение адресуется конкретному лицу (в ряде случаев — </a:t>
            </a:r>
            <a:r>
              <a:rPr lang="ru-RU" sz="1600" dirty="0" smtClean="0">
                <a:latin typeface="Newton7C"/>
              </a:rPr>
              <a:t>неопределенному </a:t>
            </a:r>
            <a:r>
              <a:rPr lang="ru-RU" sz="1600" dirty="0">
                <a:latin typeface="Newton7C"/>
              </a:rPr>
              <a:t>кругу лиц, например выставленные в торговом </a:t>
            </a:r>
            <a:r>
              <a:rPr lang="ru-RU" sz="1600" dirty="0" smtClean="0">
                <a:latin typeface="Newton7C"/>
              </a:rPr>
              <a:t>зале образцы </a:t>
            </a:r>
            <a:r>
              <a:rPr lang="ru-RU" sz="1600" dirty="0">
                <a:latin typeface="Newton7C"/>
              </a:rPr>
              <a:t>товаров).</a:t>
            </a:r>
          </a:p>
          <a:p>
            <a:pPr algn="just"/>
            <a:r>
              <a:rPr lang="ru-RU" sz="1600" dirty="0">
                <a:latin typeface="Newton7C"/>
              </a:rPr>
              <a:t>Оферта связывает направившее ее лицо с адресатом с </a:t>
            </a:r>
            <a:r>
              <a:rPr lang="ru-RU" sz="1600" dirty="0" smtClean="0">
                <a:latin typeface="Newton7C"/>
              </a:rPr>
              <a:t>момента ее </a:t>
            </a:r>
            <a:r>
              <a:rPr lang="ru-RU" sz="1600" dirty="0">
                <a:latin typeface="Newton7C"/>
              </a:rPr>
              <a:t>получения. Если извещение об отзыве оферты поступило </a:t>
            </a:r>
            <a:r>
              <a:rPr lang="ru-RU" sz="1600" dirty="0" smtClean="0">
                <a:latin typeface="Newton7C"/>
              </a:rPr>
              <a:t>ранее или </a:t>
            </a:r>
            <a:r>
              <a:rPr lang="ru-RU" sz="1600" dirty="0">
                <a:latin typeface="Newton7C"/>
              </a:rPr>
              <a:t>одновременно с самой офертой, она считается неполученной.</a:t>
            </a:r>
          </a:p>
          <a:p>
            <a:pPr algn="just"/>
            <a:r>
              <a:rPr lang="ru-RU" sz="1600" dirty="0">
                <a:latin typeface="Newton7C"/>
              </a:rPr>
              <a:t>Оферта не может быть отозвана в течение срока, определенного </a:t>
            </a:r>
            <a:r>
              <a:rPr lang="ru-RU" sz="1600" dirty="0" smtClean="0">
                <a:latin typeface="Newton7C"/>
              </a:rPr>
              <a:t>для акцепта </a:t>
            </a:r>
            <a:r>
              <a:rPr lang="ru-RU" sz="1600" dirty="0">
                <a:latin typeface="Newton7C"/>
              </a:rPr>
              <a:t>и в случаях, установленных в самой оферте</a:t>
            </a:r>
            <a:r>
              <a:rPr lang="ru-RU" sz="1600" dirty="0" smtClean="0">
                <a:latin typeface="Newton7C"/>
              </a:rPr>
              <a:t>.</a:t>
            </a:r>
            <a:r>
              <a:rPr lang="ru-RU" sz="1600" dirty="0">
                <a:latin typeface="Newton7C"/>
              </a:rPr>
              <a:t> </a:t>
            </a:r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Реклама </a:t>
            </a:r>
            <a:r>
              <a:rPr lang="ru-RU" sz="1600" dirty="0">
                <a:latin typeface="Newton7C"/>
              </a:rPr>
              <a:t>и иные подобные предложения </a:t>
            </a:r>
            <a:r>
              <a:rPr lang="ru-RU" sz="1600" dirty="0" smtClean="0">
                <a:latin typeface="Newton7C"/>
              </a:rPr>
              <a:t>— лишь </a:t>
            </a:r>
            <a:r>
              <a:rPr lang="ru-RU" sz="1600" dirty="0">
                <a:latin typeface="Newton7C"/>
              </a:rPr>
              <a:t>предложение </a:t>
            </a:r>
            <a:r>
              <a:rPr lang="ru-RU" sz="1600" dirty="0" smtClean="0">
                <a:latin typeface="Newton7C"/>
              </a:rPr>
              <a:t>к оферте</a:t>
            </a:r>
            <a:r>
              <a:rPr lang="ru-RU" sz="1600" dirty="0">
                <a:latin typeface="Newton7C"/>
              </a:rPr>
              <a:t>, не имеет конкретного адресата и не являются самой офертой</a:t>
            </a:r>
            <a:r>
              <a:rPr lang="ru-RU" sz="1600" dirty="0" smtClean="0">
                <a:latin typeface="Newton7C"/>
              </a:rPr>
              <a:t>.</a:t>
            </a:r>
            <a:endParaRPr lang="ru-RU" sz="1600" dirty="0">
              <a:latin typeface="Newton7C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-8593"/>
            <a:ext cx="8435280" cy="1143000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орядок заключения договора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29491" y="988201"/>
            <a:ext cx="8492480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Местом заключения договора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признается место жительства гражданина или местонахождение юридического лица, направившего оферту, когда в договоре не указано иное, а </a:t>
            </a:r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моментом заключения договора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момент получения лицом, направившим оферту, ее акцепта.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23308" y="2065419"/>
            <a:ext cx="849248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Оферта</a:t>
            </a:r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предложение, адресованное одному или нескольким лицам, определенно выражает намерение лица и должна отвечать следующим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требованиям: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19147" y="5873115"/>
            <a:ext cx="8491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Предложение, обращенное ко всем и каждому, содержащее все существенные условия договора, признается </a:t>
            </a:r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публичной офертой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, если в любой момент она может быть акцептирована.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8651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40620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latin typeface="Newton7C-Italic"/>
              </a:rPr>
              <a:t>Акцепт </a:t>
            </a:r>
            <a:r>
              <a:rPr lang="ru-RU" sz="1600" i="1" dirty="0">
                <a:latin typeface="Newton7C-Italic"/>
              </a:rPr>
              <a:t>считается отозванным, </a:t>
            </a:r>
            <a:r>
              <a:rPr lang="ru-RU" sz="1600" dirty="0">
                <a:latin typeface="Newton7C"/>
              </a:rPr>
              <a:t>если извещение об этом </a:t>
            </a:r>
            <a:r>
              <a:rPr lang="ru-RU" sz="1600" dirty="0" smtClean="0">
                <a:latin typeface="Newton7C"/>
              </a:rPr>
              <a:t>поступило </a:t>
            </a:r>
            <a:r>
              <a:rPr lang="ru-RU" sz="1600" dirty="0">
                <a:latin typeface="Newton7C"/>
              </a:rPr>
              <a:t>к лицу, направившему оферту, раньше или одновременно </a:t>
            </a:r>
            <a:r>
              <a:rPr lang="ru-RU" sz="1600" dirty="0" smtClean="0">
                <a:latin typeface="Newton7C"/>
              </a:rPr>
              <a:t>с акцептом.</a:t>
            </a:r>
            <a:endParaRPr lang="ru-RU" sz="1600" dirty="0">
              <a:latin typeface="Newton7C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-8593"/>
            <a:ext cx="8435280" cy="1143000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орядок заключения договора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52736"/>
            <a:ext cx="8460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Акцепт</a:t>
            </a:r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 —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ответ лица, которому адресована оферта, о ее принятии — должен быть полным и безоговорочным.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649408"/>
            <a:ext cx="33939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Newton7C"/>
              </a:rPr>
              <a:t>Не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являются акцептом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946701"/>
            <a:ext cx="84194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отказ и встречная оферта;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акцепт с некоторыми изменениями или дополнительными условиями;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неопределенный акцепт или содержащий ссылку на дополнительное согласование условий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" y="3023919"/>
            <a:ext cx="8460432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Акцептом является: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318412"/>
            <a:ext cx="8419464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молчание, если это предусмотрено законом, обычаем делового оборота или вытекает из прежних отношений сторон;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совершение действий по выполнению условий договора в срок, установленный для акцепта, лицом, его получившим.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968" y="5288340"/>
            <a:ext cx="84194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если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акцепт получен в указанный для этого в оферте срок;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если акцепт получен в срок, определенный законом, или в нормально необходимый для этого срок, когда в оферте он не определен;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если акцепт заявлен немедленно на оферту, сделанную в устной форме;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акцепт, полученный с опозданием, если лицо, направившее оферту, немедленно уведомит о получении такого акцепта.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4970197"/>
            <a:ext cx="8419464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Договор считается заключенным:</a:t>
            </a:r>
          </a:p>
        </p:txBody>
      </p:sp>
    </p:spTree>
    <p:extLst>
      <p:ext uri="{BB962C8B-B14F-4D97-AF65-F5344CB8AC3E}">
        <p14:creationId xmlns="" xmlns:p14="http://schemas.microsoft.com/office/powerpoint/2010/main" val="2236964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481" y="-99392"/>
            <a:ext cx="8532440" cy="1143000"/>
          </a:xfrm>
        </p:spPr>
        <p:txBody>
          <a:bodyPr/>
          <a:lstStyle/>
          <a:p>
            <a:pPr algn="ctr"/>
            <a:r>
              <a:rPr lang="ru-RU" dirty="0" smtClean="0"/>
              <a:t>заключение договора на торгах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85711" y="6027003"/>
            <a:ext cx="86318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Newton7C"/>
              </a:rPr>
              <a:t>Общим </a:t>
            </a:r>
            <a:r>
              <a:rPr lang="ru-RU" sz="1600" dirty="0">
                <a:latin typeface="Newton7C"/>
              </a:rPr>
              <a:t>признаком этих форм торгов является </a:t>
            </a:r>
            <a:r>
              <a:rPr lang="ru-RU" sz="1600" dirty="0" smtClean="0">
                <a:latin typeface="Newton7C"/>
              </a:rPr>
              <a:t>состязательность участников</a:t>
            </a:r>
            <a:r>
              <a:rPr lang="ru-RU" sz="1600" dirty="0">
                <a:latin typeface="Newton7C"/>
              </a:rPr>
              <a:t>, конкурирующих между собой и выдвигающих </a:t>
            </a:r>
            <a:r>
              <a:rPr lang="ru-RU" sz="1600" dirty="0" smtClean="0">
                <a:latin typeface="Newton7C"/>
              </a:rPr>
              <a:t>наиболее </a:t>
            </a:r>
            <a:r>
              <a:rPr lang="ru-RU" sz="1600" dirty="0">
                <a:latin typeface="Newton7C"/>
              </a:rPr>
              <a:t>выгодные предложения.</a:t>
            </a:r>
          </a:p>
          <a:p>
            <a:pPr algn="just"/>
            <a:r>
              <a:rPr lang="ru-RU" sz="1600" dirty="0">
                <a:latin typeface="Newton7C"/>
              </a:rPr>
              <a:t>Если в торгах участвовал только один человек, то они </a:t>
            </a:r>
            <a:r>
              <a:rPr lang="ru-RU" sz="1600" dirty="0" smtClean="0">
                <a:latin typeface="Newton7C"/>
              </a:rPr>
              <a:t>считаются </a:t>
            </a:r>
            <a:r>
              <a:rPr lang="ru-RU" sz="1600" dirty="0">
                <a:latin typeface="Newton7C"/>
              </a:rPr>
              <a:t>несостоявшимися.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908720"/>
            <a:ext cx="8460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Одним из способов заключения договора является </a:t>
            </a:r>
            <a:r>
              <a:rPr lang="ru-RU" sz="1600" b="1" dirty="0">
                <a:solidFill>
                  <a:prstClr val="black"/>
                </a:solidFill>
                <a:latin typeface="Newton7C-Bold"/>
              </a:rPr>
              <a:t>заключение договора на торгах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(договор заключается с лицом, выигравшим торги).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469742"/>
            <a:ext cx="8460432" cy="33855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применяется в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сферах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808296"/>
            <a:ext cx="29181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инвестиционные конкурсы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1809418"/>
            <a:ext cx="3672408" cy="337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государственные закупки и подряды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147972"/>
            <a:ext cx="43903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продажа акций акционерных обществ и т.д.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498603" y="1639019"/>
            <a:ext cx="216024" cy="170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52120" y="1639019"/>
            <a:ext cx="288032" cy="170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0"/>
          </p:cNvCxnSpPr>
          <p:nvPr/>
        </p:nvCxnSpPr>
        <p:spPr>
          <a:xfrm>
            <a:off x="4102881" y="1809418"/>
            <a:ext cx="1" cy="338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2486525"/>
            <a:ext cx="83816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Публичные торги служат также способом реализации имущества должника, на которое судом обращено взыскание.</a:t>
            </a:r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3103275"/>
            <a:ext cx="846043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Организатором торгов могут быть: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-39391" y="3441829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собственник имущества или обладатель имущественного права;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специализированная организация, действующая на основании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договора с собственником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.</a:t>
            </a:r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4266913"/>
            <a:ext cx="846043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 Торги проводятся в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форме: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26134" y="4569411"/>
            <a:ext cx="10624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аукциона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863639" y="4583699"/>
            <a:ext cx="10269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конкурса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4906864"/>
            <a:ext cx="4202862" cy="1077218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sz="1600" dirty="0" smtClean="0">
              <a:solidFill>
                <a:prstClr val="black"/>
              </a:solidFill>
              <a:latin typeface="Newton7C"/>
            </a:endParaRPr>
          </a:p>
          <a:p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Аукцион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выявляет </a:t>
            </a:r>
            <a:r>
              <a:rPr lang="ru-RU" sz="1600" dirty="0" err="1" smtClean="0">
                <a:solidFill>
                  <a:prstClr val="black"/>
                </a:solidFill>
                <a:latin typeface="Newton7C"/>
              </a:rPr>
              <a:t>победителя,способного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предложить наивысшую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цену.</a:t>
            </a:r>
          </a:p>
          <a:p>
            <a:pPr algn="just"/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2203126" y="4436190"/>
            <a:ext cx="496666" cy="169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652120" y="4436190"/>
            <a:ext cx="576064" cy="169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4230215" y="4922253"/>
            <a:ext cx="4190826" cy="1077218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Конкурсная форма торгов предполагает выбор победителя, предложившего лучшие условия, которые определяются конкурсной комиссией.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9054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-17481" y="-99392"/>
            <a:ext cx="8532440" cy="1143000"/>
          </a:xfrm>
        </p:spPr>
        <p:txBody>
          <a:bodyPr/>
          <a:lstStyle/>
          <a:p>
            <a:pPr algn="ctr"/>
            <a:r>
              <a:rPr lang="ru-RU" dirty="0" smtClean="0"/>
              <a:t>заключение договора на торгах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3476" y="855096"/>
            <a:ext cx="84604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Аукционы и конкурсы могут быть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278288"/>
            <a:ext cx="4010800" cy="584775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открытые </a:t>
            </a:r>
            <a:endParaRPr lang="ru-RU" sz="1600" i="1" dirty="0" smtClean="0">
              <a:solidFill>
                <a:prstClr val="black"/>
              </a:solidFill>
              <a:latin typeface="Newton7C-Italic"/>
            </a:endParaRPr>
          </a:p>
          <a:p>
            <a:pPr algn="ctr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(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участвовать может любое лицо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)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07681" y="1278287"/>
            <a:ext cx="4230216" cy="830997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i="1" dirty="0" smtClean="0">
                <a:solidFill>
                  <a:prstClr val="black"/>
                </a:solidFill>
                <a:latin typeface="Newton7C-Italic"/>
              </a:rPr>
              <a:t>закрытые </a:t>
            </a:r>
          </a:p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(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участвовать могут лица, специально приглашенные для этой цели).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851169" y="1109011"/>
            <a:ext cx="477180" cy="169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174656" y="1109011"/>
            <a:ext cx="360040" cy="169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-33476" y="2116746"/>
            <a:ext cx="846043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-Bold"/>
              </a:rPr>
              <a:t>Порядок проведения торгов.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940349"/>
              </p:ext>
            </p:extLst>
          </p:nvPr>
        </p:nvGraphicFramePr>
        <p:xfrm>
          <a:off x="6896" y="2708920"/>
          <a:ext cx="8439327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109"/>
                <a:gridCol w="2813109"/>
                <a:gridCol w="2813109"/>
              </a:tblGrid>
              <a:tr h="27455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открытые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закрытые</a:t>
                      </a:r>
                      <a:endParaRPr lang="ru-RU" dirty="0"/>
                    </a:p>
                  </a:txBody>
                  <a:tcPr/>
                </a:tc>
              </a:tr>
              <a:tr h="110108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1.</a:t>
                      </a:r>
                      <a:r>
                        <a:rPr lang="ru-RU" sz="1800" b="0" dirty="0" smtClean="0">
                          <a:latin typeface="Newton7C"/>
                        </a:rPr>
                        <a:t> </a:t>
                      </a:r>
                      <a:r>
                        <a:rPr lang="ru-RU" sz="1800" dirty="0" smtClean="0">
                          <a:latin typeface="Newton7C"/>
                        </a:rPr>
                        <a:t>. </a:t>
                      </a:r>
                      <a:r>
                        <a:rPr lang="ru-RU" sz="1600" dirty="0" smtClean="0">
                          <a:latin typeface="Newton7C"/>
                        </a:rPr>
                        <a:t>За 30 дней до проведения торгов организатор должен известить об этом их потенциальных участников. 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Newton7C"/>
                        </a:rPr>
                        <a:t>путем публикации в периодических изданиях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Newton7C"/>
                        </a:rPr>
                        <a:t>рассылаются приглашения в адрес конкретных претендентов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03960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wton7C"/>
                          <a:ea typeface="+mn-ea"/>
                          <a:cs typeface="+mn-cs"/>
                        </a:rPr>
                        <a:t>Извещение должно содержать обязательные сведения о времени, месте и форме проведения торгов, их предмете и порядке проведения, в том числе об оформлении участия в торгах, определении лица, выигравшего торги, а также сведения о начальной цене.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43879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1165129"/>
              </p:ext>
            </p:extLst>
          </p:nvPr>
        </p:nvGraphicFramePr>
        <p:xfrm>
          <a:off x="0" y="338555"/>
          <a:ext cx="8439327" cy="258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109"/>
                <a:gridCol w="2813109"/>
                <a:gridCol w="2813109"/>
              </a:tblGrid>
              <a:tr h="34784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аукцион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Конкурс</a:t>
                      </a:r>
                      <a:endParaRPr lang="ru-RU" dirty="0"/>
                    </a:p>
                  </a:txBody>
                  <a:tcPr/>
                </a:tc>
              </a:tr>
              <a:tr h="1014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Newton7C"/>
                        </a:rPr>
                        <a:t>2. Организатор вправе отказаться от проведения открытых торгов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Newton7C"/>
                        </a:rPr>
                        <a:t>— в любое время, но не позднее чем за 3 дня до даты проведения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wton7C"/>
                          <a:ea typeface="+mn-ea"/>
                          <a:cs typeface="+mn-cs"/>
                        </a:rPr>
                        <a:t>— в любое время, но не позднее чем за 30 дней до даты проведения.</a:t>
                      </a:r>
                    </a:p>
                    <a:p>
                      <a:pPr algn="just"/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519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wton7C"/>
                          <a:ea typeface="+mn-ea"/>
                          <a:cs typeface="+mn-cs"/>
                        </a:rPr>
                        <a:t>Если организатор открытых торгов нарушил указанные сроки, он обязан возместить участникам понесенный ими реальный ущерб.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wton7C"/>
                          <a:ea typeface="+mn-ea"/>
                          <a:cs typeface="+mn-cs"/>
                        </a:rPr>
                        <a:t>Организатор закрытых торгов обязан возместить участникам реальный ущерб вне зависимости от срока последующего отказа.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33476" y="0"/>
            <a:ext cx="846043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-Bold"/>
              </a:rPr>
              <a:t>Порядок проведения торгов.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3038598"/>
            <a:ext cx="8445626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3. Все участники торгов обязаны внести задаток. </a:t>
            </a:r>
            <a:endParaRPr lang="ru-RU" sz="1600" dirty="0" smtClean="0">
              <a:solidFill>
                <a:prstClr val="black"/>
              </a:solidFill>
              <a:latin typeface="Newton7C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Его размер, сроки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и порядок внесения указываются в извещении о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проведении торгов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Задаток возвращается, если торги не состоялись и если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участник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не выиграл.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Если участник выиграл торги, то внесенный им задаток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засчитывается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в счет исполнения обязательства по заключенному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договору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795897"/>
            <a:ext cx="8445625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4. По результатам аукциона или конкурса лицо, выигравшее их,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и организатор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подписывают в день проведения торгов протокол о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результатах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. Данный протокол имеет силу договора. Форма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протокола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определяется по соглашению сторон.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При уклонении от подписания протокола: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участник утрачивает внесенный задаток;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организатор обязан возвратить задаток в двойном размере и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убытки участника,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причиненные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участием в торгах.</a:t>
            </a:r>
          </a:p>
        </p:txBody>
      </p:sp>
    </p:spTree>
    <p:extLst>
      <p:ext uri="{BB962C8B-B14F-4D97-AF65-F5344CB8AC3E}">
        <p14:creationId xmlns="" xmlns:p14="http://schemas.microsoft.com/office/powerpoint/2010/main" val="1623140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-17481" y="-99392"/>
            <a:ext cx="8532440" cy="1143000"/>
          </a:xfrm>
        </p:spPr>
        <p:txBody>
          <a:bodyPr/>
          <a:lstStyle/>
          <a:p>
            <a:pPr algn="ctr"/>
            <a:r>
              <a:rPr lang="ru-RU" dirty="0" smtClean="0"/>
              <a:t>заключение договора на торгах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7699" y="4132108"/>
            <a:ext cx="84604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отказ </a:t>
            </a:r>
            <a:r>
              <a:rPr lang="ru-RU" sz="1600" dirty="0">
                <a:latin typeface="Newton7C"/>
              </a:rPr>
              <a:t>в </a:t>
            </a:r>
            <a:r>
              <a:rPr lang="ru-RU" sz="1600" dirty="0" smtClean="0">
                <a:latin typeface="Newton7C"/>
              </a:rPr>
              <a:t>принятии заявки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нарушение </a:t>
            </a:r>
            <a:r>
              <a:rPr lang="ru-RU" sz="1600" dirty="0">
                <a:latin typeface="Newton7C"/>
              </a:rPr>
              <a:t>сроков ее </a:t>
            </a:r>
            <a:r>
              <a:rPr lang="ru-RU" sz="1600" dirty="0" smtClean="0">
                <a:latin typeface="Newton7C"/>
              </a:rPr>
              <a:t>рассмотрения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сокрытие информации </a:t>
            </a:r>
            <a:r>
              <a:rPr lang="ru-RU" sz="1600" dirty="0">
                <a:latin typeface="Newton7C"/>
              </a:rPr>
              <a:t>о вещи или имущественном </a:t>
            </a:r>
            <a:r>
              <a:rPr lang="ru-RU" sz="1600" dirty="0" smtClean="0">
                <a:latin typeface="Newton7C"/>
              </a:rPr>
              <a:t>праве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 </a:t>
            </a:r>
            <a:r>
              <a:rPr lang="ru-RU" sz="1600" dirty="0">
                <a:latin typeface="Newton7C"/>
              </a:rPr>
              <a:t>отказ от оплаты </a:t>
            </a:r>
            <a:r>
              <a:rPr lang="ru-RU" sz="1600" dirty="0" smtClean="0">
                <a:latin typeface="Newton7C"/>
              </a:rPr>
              <a:t>покупки выигранной </a:t>
            </a:r>
            <a:r>
              <a:rPr lang="ru-RU" sz="1600" dirty="0">
                <a:latin typeface="Newton7C"/>
              </a:rPr>
              <a:t>вещи и др. </a:t>
            </a:r>
            <a:endParaRPr lang="ru-RU" sz="1600" dirty="0" smtClean="0">
              <a:latin typeface="Newton7C"/>
            </a:endParaRPr>
          </a:p>
          <a:p>
            <a:endParaRPr lang="ru-RU" sz="1600" dirty="0" smtClean="0">
              <a:latin typeface="Newton7C"/>
            </a:endParaRPr>
          </a:p>
          <a:p>
            <a:r>
              <a:rPr lang="ru-RU" sz="1600" dirty="0" smtClean="0">
                <a:latin typeface="Newton7C"/>
              </a:rPr>
              <a:t>Признание </a:t>
            </a:r>
            <a:r>
              <a:rPr lang="ru-RU" sz="1600" dirty="0">
                <a:latin typeface="Newton7C"/>
              </a:rPr>
              <a:t>торгов недействительными </a:t>
            </a:r>
            <a:r>
              <a:rPr lang="ru-RU" sz="1600" dirty="0" smtClean="0">
                <a:latin typeface="Newton7C"/>
              </a:rPr>
              <a:t>влечет </a:t>
            </a:r>
            <a:r>
              <a:rPr lang="ru-RU" sz="1600" dirty="0">
                <a:latin typeface="Newton7C"/>
              </a:rPr>
              <a:t>недействительность договора, а это, в свою очередь, — </a:t>
            </a:r>
            <a:r>
              <a:rPr lang="ru-RU" sz="1600" dirty="0" smtClean="0">
                <a:latin typeface="Newton7C"/>
              </a:rPr>
              <a:t>применение </a:t>
            </a:r>
            <a:r>
              <a:rPr lang="ru-RU" sz="1600" dirty="0">
                <a:latin typeface="Newton7C"/>
              </a:rPr>
              <a:t>последствий недействительности сделок.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33476" y="872883"/>
            <a:ext cx="846043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-Bold"/>
              </a:rPr>
              <a:t>Порядок проведения торгов.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25270" y="1556792"/>
            <a:ext cx="846043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5. Если предметом торгов было право на заключение договора, то он должен быть заключен не позднее 20 дней (или иного срока, указанного в извещении) после завершения торгов и подписания протокола. В данном случае при уклонении одной из сторон, другая сторона имеет право обратиться в суд о понуждении заключить договор и возмещении убытков, причиненных таким уклонением.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80" y="3140968"/>
            <a:ext cx="8460432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6. Торги, проведенные с нарушением правил, установленных законом, по иску заинтересованного лица могут быть признаны судом недействительными.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80" y="3819071"/>
            <a:ext cx="84604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Такими нарушениями могут быть: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355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ru-RU" sz="1600" b="1" spc="0" dirty="0" smtClean="0">
                <a:solidFill>
                  <a:prstClr val="black"/>
                </a:solidFill>
                <a:latin typeface="PragmaticaC-Bold"/>
                <a:ea typeface="+mn-ea"/>
                <a:cs typeface="+mn-cs"/>
              </a:rPr>
              <a:t/>
            </a:r>
            <a:br>
              <a:rPr lang="ru-RU" sz="1600" b="1" spc="0" dirty="0" smtClean="0">
                <a:solidFill>
                  <a:prstClr val="black"/>
                </a:solidFill>
                <a:latin typeface="PragmaticaC-Bold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330727" y="0"/>
            <a:ext cx="91614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/>
              <a:t>п</a:t>
            </a:r>
            <a:r>
              <a:rPr lang="ru-RU" sz="4000" dirty="0" smtClean="0"/>
              <a:t>орядок </a:t>
            </a:r>
            <a:r>
              <a:rPr lang="ru-RU" sz="4000" dirty="0" smtClean="0"/>
              <a:t> заключения </a:t>
            </a:r>
            <a:r>
              <a:rPr lang="ru-RU" sz="4000" dirty="0" smtClean="0"/>
              <a:t>договора в обязательном порядке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820" y="1143000"/>
            <a:ext cx="843641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1. Обязанной заключить договор является сторона, получившая оферту.</a:t>
            </a:r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91" y="1481554"/>
            <a:ext cx="84518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Сторона на полученную оферту (проект договора) обязана направить в течение 30 дней другой стороне: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078" y="3589551"/>
            <a:ext cx="846043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Сторона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, направившая оферту (проект договора), получив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протокол разногласий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, в течение 30 дней должна известить другую сторону: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о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принятии договора в новой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редакции;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об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отклонении протокола разногласий.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Другая сторона в случае отклонения ее протокола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разногласий либо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при неполучении какого-либо извещения вправе передать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разногласия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на рассмотрение суда.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При передаче разногласий на рассмотрение суда условия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договора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, которые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не согласованы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сторонами, определяются судом.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Споры по заявлениям о понуждении заключить договор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подлежат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судебному рассмотрению если: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заключение договора обязательно для другой стороны в силу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закона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или предварительного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договора;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у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стороны есть право требования заключения договора в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силу закона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2060521"/>
            <a:ext cx="2088232" cy="338554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акцепт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2066328"/>
            <a:ext cx="2915816" cy="338554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отказ от акцепта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2060520"/>
            <a:ext cx="3421359" cy="344361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акцепт оферты на иных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условиях</a:t>
            </a:r>
            <a:endParaRPr lang="ru-RU" sz="1600" dirty="0">
              <a:solidFill>
                <a:prstClr val="black"/>
              </a:solidFill>
              <a:latin typeface="Newton7C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404882"/>
            <a:ext cx="842540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Newton7C"/>
              </a:rPr>
              <a:t>Сторона</a:t>
            </a:r>
            <a:r>
              <a:rPr lang="ru-RU" sz="1600" dirty="0">
                <a:latin typeface="Newton7C"/>
              </a:rPr>
              <a:t>, направившая оферту, получив извещение акцепта </a:t>
            </a:r>
            <a:r>
              <a:rPr lang="ru-RU" sz="1600" dirty="0" smtClean="0">
                <a:latin typeface="Newton7C"/>
              </a:rPr>
              <a:t>на иных условиях (протокол </a:t>
            </a:r>
            <a:r>
              <a:rPr lang="ru-RU" sz="1600" dirty="0">
                <a:latin typeface="Newton7C"/>
              </a:rPr>
              <a:t>разногласий), вправе в течение 30 </a:t>
            </a:r>
            <a:r>
              <a:rPr lang="ru-RU" sz="1600" dirty="0" smtClean="0">
                <a:latin typeface="Newton7C"/>
              </a:rPr>
              <a:t>дней передать </a:t>
            </a:r>
            <a:r>
              <a:rPr lang="ru-RU" sz="1600" dirty="0">
                <a:latin typeface="Newton7C"/>
              </a:rPr>
              <a:t>разногласия </a:t>
            </a:r>
            <a:r>
              <a:rPr lang="ru-RU" sz="1600" dirty="0" smtClean="0">
                <a:latin typeface="Newton7C"/>
              </a:rPr>
              <a:t>на рассмотрение </a:t>
            </a:r>
            <a:r>
              <a:rPr lang="ru-RU" sz="1600" dirty="0">
                <a:latin typeface="Newton7C"/>
              </a:rPr>
              <a:t>суда</a:t>
            </a:r>
            <a:r>
              <a:rPr lang="ru-RU" sz="1600" dirty="0" smtClean="0">
                <a:latin typeface="Newton7C"/>
              </a:rPr>
              <a:t>.</a:t>
            </a:r>
            <a:endParaRPr lang="ru-RU" sz="1600" dirty="0">
              <a:latin typeface="Newton7C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54" y="3275857"/>
            <a:ext cx="8425407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2. Обязанной заключить договор является сторона, направившая оферту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0476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60" y="3204734"/>
            <a:ext cx="84374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в </a:t>
            </a:r>
            <a:r>
              <a:rPr lang="ru-RU" sz="1600" dirty="0">
                <a:latin typeface="Newton7C"/>
              </a:rPr>
              <a:t>иных случаях, предусмотренных законом или договором;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существенное изменение обстоятельств, из которых стороны </a:t>
            </a:r>
            <a:r>
              <a:rPr lang="ru-RU" sz="1600" dirty="0" smtClean="0">
                <a:latin typeface="Newton7C"/>
              </a:rPr>
              <a:t>исходили </a:t>
            </a:r>
            <a:r>
              <a:rPr lang="ru-RU" sz="1600" dirty="0">
                <a:latin typeface="Newton7C"/>
              </a:rPr>
              <a:t>при заключении договора, если иное не предусмотрено </a:t>
            </a:r>
            <a:r>
              <a:rPr lang="ru-RU" sz="1600" dirty="0" smtClean="0">
                <a:latin typeface="Newton7C"/>
              </a:rPr>
              <a:t>законом или </a:t>
            </a:r>
            <a:r>
              <a:rPr lang="ru-RU" sz="1600" dirty="0">
                <a:latin typeface="Newton7C"/>
              </a:rPr>
              <a:t>договором. 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1836712" y="-171400"/>
            <a:ext cx="12123833" cy="1143000"/>
          </a:xfrm>
        </p:spPr>
        <p:txBody>
          <a:bodyPr/>
          <a:lstStyle/>
          <a:p>
            <a:pPr algn="ctr"/>
            <a:r>
              <a:rPr lang="ru-RU" sz="4000" dirty="0"/>
              <a:t>и</a:t>
            </a:r>
            <a:r>
              <a:rPr lang="ru-RU" sz="4000" dirty="0" smtClean="0"/>
              <a:t>зменение и расторжение договора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60" y="764704"/>
            <a:ext cx="843748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Основаниями </a:t>
            </a:r>
            <a:r>
              <a:rPr lang="ru-RU" sz="1600" dirty="0">
                <a:solidFill>
                  <a:prstClr val="black"/>
                </a:solidFill>
                <a:latin typeface="Newton7C-Bold"/>
              </a:rPr>
              <a:t>изменения и расторжения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договора являются: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59" y="1103258"/>
            <a:ext cx="8437481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соглашение сторон;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односторонний отказ от исполнения, когда такая возможность предусмотрена законом или договором (договор банковского вклада);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судебное решение по требованию одной из сторон: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   при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существенном нарушении договора другой стороной.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60" y="2378188"/>
            <a:ext cx="843748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   Существенное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нарушение — нарушение договора одной из его сторон, которое   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     влечет ущерб другой стороны, лишающий ее того, на что она рассчитывала при  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     заключении договора;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19209" y="4035731"/>
            <a:ext cx="845865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   Существенным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изменением обстоятельств является их изменение настолько, что,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           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  если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бы стороны предвидели это, договор вообще не был бы заключен или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   заключен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на других условиях.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9209" y="5255027"/>
            <a:ext cx="8437481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Договор может быть изменен или расторгнут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60" y="5877271"/>
            <a:ext cx="384996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в связи с существенным изменением обстоятельств по соглашению сторон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1999" y="5877272"/>
            <a:ext cx="3886231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по решению суда, если соглашение не было достигнуто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1619672" y="5424304"/>
            <a:ext cx="307268" cy="308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515114" y="5424304"/>
            <a:ext cx="289134" cy="308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4450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понятие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052736"/>
            <a:ext cx="91440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i="1" dirty="0">
                <a:latin typeface="Newton7C-Bold"/>
              </a:rPr>
              <a:t>Договор</a:t>
            </a:r>
            <a:r>
              <a:rPr lang="ru-RU" sz="1600" b="1" dirty="0">
                <a:latin typeface="Newton7C-Bold"/>
              </a:rPr>
              <a:t> — </a:t>
            </a:r>
            <a:r>
              <a:rPr lang="ru-RU" sz="1600" dirty="0">
                <a:latin typeface="Newton7C"/>
              </a:rPr>
              <a:t>соглашение двух или нескольких лиц об </a:t>
            </a:r>
            <a:r>
              <a:rPr lang="ru-RU" sz="1600" dirty="0" smtClean="0">
                <a:latin typeface="Newton7C"/>
              </a:rPr>
              <a:t>установлении, изменении </a:t>
            </a:r>
            <a:r>
              <a:rPr lang="ru-RU" sz="1600" dirty="0">
                <a:latin typeface="Newton7C"/>
              </a:rPr>
              <a:t>или прекращении гражданских прав и обязанностей.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23" y="2060848"/>
            <a:ext cx="8444261" cy="156966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-Italic"/>
              </a:rPr>
              <a:t>Соотношение понятий «договор» и «сделка». </a:t>
            </a:r>
            <a:endParaRPr lang="ru-RU" sz="1600" b="1" i="1" dirty="0" smtClean="0">
              <a:latin typeface="Newton7C-Italic"/>
            </a:endParaRPr>
          </a:p>
          <a:p>
            <a:pPr algn="just"/>
            <a:r>
              <a:rPr lang="ru-RU" sz="1600" dirty="0" smtClean="0">
                <a:latin typeface="Newton7C"/>
              </a:rPr>
              <a:t>Сделки </a:t>
            </a:r>
            <a:r>
              <a:rPr lang="ru-RU" sz="1600" dirty="0">
                <a:latin typeface="Newton7C"/>
              </a:rPr>
              <a:t>могут </a:t>
            </a:r>
            <a:r>
              <a:rPr lang="ru-RU" sz="1600" dirty="0" smtClean="0">
                <a:latin typeface="Newton7C"/>
              </a:rPr>
              <a:t>быть одно-</a:t>
            </a:r>
            <a:r>
              <a:rPr lang="ru-RU" sz="1600" dirty="0">
                <a:latin typeface="Newton7C"/>
              </a:rPr>
              <a:t>, двух- или многосторонними. В</a:t>
            </a:r>
            <a:r>
              <a:rPr lang="ru-RU" sz="1600" dirty="0" smtClean="0">
                <a:latin typeface="Newton7C"/>
              </a:rPr>
              <a:t>сякий договор </a:t>
            </a:r>
            <a:r>
              <a:rPr lang="ru-RU" sz="1600" dirty="0">
                <a:latin typeface="Newton7C"/>
              </a:rPr>
              <a:t>является сделкой, тогда как не всякая сделка — договором. </a:t>
            </a:r>
            <a:r>
              <a:rPr lang="ru-RU" sz="1600" dirty="0" smtClean="0">
                <a:latin typeface="Newton7C"/>
              </a:rPr>
              <a:t>Поэтому </a:t>
            </a:r>
            <a:r>
              <a:rPr lang="ru-RU" sz="1600" dirty="0">
                <a:latin typeface="Newton7C"/>
              </a:rPr>
              <a:t>к договорам применяются правила об условиях </a:t>
            </a:r>
            <a:r>
              <a:rPr lang="ru-RU" sz="1600" dirty="0" smtClean="0">
                <a:latin typeface="Newton7C"/>
              </a:rPr>
              <a:t>действительности </a:t>
            </a:r>
            <a:r>
              <a:rPr lang="ru-RU" sz="1600" dirty="0">
                <a:latin typeface="Newton7C"/>
              </a:rPr>
              <a:t>сделок, об основаниях признания их недействительными </a:t>
            </a:r>
            <a:r>
              <a:rPr lang="ru-RU" sz="1600" dirty="0" smtClean="0">
                <a:latin typeface="Newton7C"/>
              </a:rPr>
              <a:t>и наступающих </a:t>
            </a:r>
            <a:r>
              <a:rPr lang="ru-RU" sz="1600" dirty="0">
                <a:latin typeface="Newton7C"/>
              </a:rPr>
              <a:t>в таких случаях последствиях, а также другие </a:t>
            </a:r>
            <a:r>
              <a:rPr lang="ru-RU" sz="1600" dirty="0" smtClean="0">
                <a:latin typeface="Newton7C"/>
              </a:rPr>
              <a:t>положения </a:t>
            </a:r>
            <a:r>
              <a:rPr lang="ru-RU" sz="1600" dirty="0">
                <a:latin typeface="Newton7C"/>
              </a:rPr>
              <a:t>о сделках.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23" y="3898327"/>
            <a:ext cx="8446284" cy="2308324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-Italic"/>
              </a:rPr>
              <a:t>Соотношение понятий «договор» и «обязательство</a:t>
            </a:r>
            <a:r>
              <a:rPr lang="ru-RU" sz="1600" b="1" i="1" dirty="0" smtClean="0">
                <a:latin typeface="Newton7C-Italic"/>
              </a:rPr>
              <a:t>».</a:t>
            </a:r>
          </a:p>
          <a:p>
            <a:pPr algn="just"/>
            <a:r>
              <a:rPr lang="ru-RU" sz="1600" dirty="0" smtClean="0">
                <a:latin typeface="Newton7C"/>
              </a:rPr>
              <a:t>Договор является </a:t>
            </a:r>
            <a:r>
              <a:rPr lang="ru-RU" sz="1600" dirty="0">
                <a:latin typeface="Newton7C"/>
              </a:rPr>
              <a:t>соглашением, сделкой, порождающей обязательство, </a:t>
            </a:r>
            <a:r>
              <a:rPr lang="ru-RU" sz="1600" dirty="0" smtClean="0">
                <a:latin typeface="Newton7C"/>
              </a:rPr>
              <a:t>обязательство</a:t>
            </a:r>
            <a:r>
              <a:rPr lang="ru-RU" sz="1600" dirty="0">
                <a:latin typeface="Newton7C"/>
              </a:rPr>
              <a:t>, в свою очередь, является разновидностью гражданских </a:t>
            </a:r>
            <a:r>
              <a:rPr lang="ru-RU" sz="1600" dirty="0" smtClean="0">
                <a:latin typeface="Newton7C"/>
              </a:rPr>
              <a:t>правоотношений</a:t>
            </a:r>
            <a:r>
              <a:rPr lang="ru-RU" sz="1600" dirty="0">
                <a:latin typeface="Newton7C"/>
              </a:rPr>
              <a:t>, которые могут возникнуть не только по договору, но и </a:t>
            </a:r>
            <a:r>
              <a:rPr lang="ru-RU" sz="1600" dirty="0" smtClean="0">
                <a:latin typeface="Newton7C"/>
              </a:rPr>
              <a:t>по другим </a:t>
            </a:r>
            <a:r>
              <a:rPr lang="ru-RU" sz="1600" dirty="0">
                <a:latin typeface="Newton7C"/>
              </a:rPr>
              <a:t>основаниям (по закону, из причинения вреда). </a:t>
            </a:r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Общие </a:t>
            </a:r>
            <a:r>
              <a:rPr lang="ru-RU" sz="1600" dirty="0">
                <a:latin typeface="Newton7C"/>
              </a:rPr>
              <a:t>нормы об исполнении обязательств, о способах их </a:t>
            </a:r>
            <a:r>
              <a:rPr lang="ru-RU" sz="1600" dirty="0" smtClean="0">
                <a:latin typeface="Newton7C"/>
              </a:rPr>
              <a:t>исполнения, об </a:t>
            </a:r>
            <a:r>
              <a:rPr lang="ru-RU" sz="1600" dirty="0">
                <a:latin typeface="Newton7C"/>
              </a:rPr>
              <a:t>ответственности за их нарушение применяются и к договорам. </a:t>
            </a:r>
            <a:r>
              <a:rPr lang="ru-RU" sz="1600" dirty="0" smtClean="0">
                <a:latin typeface="Newton7C"/>
              </a:rPr>
              <a:t>При этом </a:t>
            </a:r>
            <a:r>
              <a:rPr lang="ru-RU" sz="1600" dirty="0">
                <a:latin typeface="Newton7C"/>
              </a:rPr>
              <a:t>для договора имеют значение и специальные нормы о </a:t>
            </a:r>
            <a:r>
              <a:rPr lang="ru-RU" sz="1600" dirty="0" smtClean="0">
                <a:latin typeface="Newton7C"/>
              </a:rPr>
              <a:t>порядке его </a:t>
            </a:r>
            <a:r>
              <a:rPr lang="ru-RU" sz="1600" dirty="0">
                <a:latin typeface="Newton7C"/>
              </a:rPr>
              <a:t>заключения, основаниях изменения, расторжения и др.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106961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21" y="1628800"/>
            <a:ext cx="84604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в </a:t>
            </a:r>
            <a:r>
              <a:rPr lang="ru-RU" sz="1600" dirty="0">
                <a:latin typeface="Newton7C"/>
              </a:rPr>
              <a:t>момент заключения договора стороны исходили из того, что </a:t>
            </a:r>
            <a:r>
              <a:rPr lang="ru-RU" sz="1600" dirty="0" smtClean="0">
                <a:latin typeface="Newton7C"/>
              </a:rPr>
              <a:t>такого </a:t>
            </a:r>
            <a:r>
              <a:rPr lang="ru-RU" sz="1600" dirty="0">
                <a:latin typeface="Newton7C"/>
              </a:rPr>
              <a:t>изменения обстоятельств не произойдет;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изменение обстоятельств вызвано причинами, которые </a:t>
            </a:r>
            <a:r>
              <a:rPr lang="ru-RU" sz="1600" dirty="0" smtClean="0">
                <a:latin typeface="Newton7C"/>
              </a:rPr>
              <a:t>заинтересованная </a:t>
            </a:r>
            <a:r>
              <a:rPr lang="ru-RU" sz="1600" dirty="0">
                <a:latin typeface="Newton7C"/>
              </a:rPr>
              <a:t>сторона не могла преодолеть после их возникновения </a:t>
            </a:r>
            <a:r>
              <a:rPr lang="ru-RU" sz="1600" dirty="0" smtClean="0">
                <a:latin typeface="Newton7C"/>
              </a:rPr>
              <a:t>при той </a:t>
            </a:r>
            <a:r>
              <a:rPr lang="ru-RU" sz="1600" dirty="0">
                <a:latin typeface="Newton7C"/>
              </a:rPr>
              <a:t>степени заботливости и осмотрительности, какая от нее </a:t>
            </a:r>
            <a:r>
              <a:rPr lang="ru-RU" sz="1600" dirty="0" smtClean="0">
                <a:latin typeface="Newton7C"/>
              </a:rPr>
              <a:t>требовалась </a:t>
            </a:r>
            <a:r>
              <a:rPr lang="ru-RU" sz="1600" dirty="0">
                <a:latin typeface="Newton7C"/>
              </a:rPr>
              <a:t>по характеру договора и условиям оборота;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исполнение договора без изменения его условий настолько </a:t>
            </a:r>
            <a:r>
              <a:rPr lang="ru-RU" sz="1600" dirty="0" smtClean="0">
                <a:latin typeface="Newton7C"/>
              </a:rPr>
              <a:t>нарушило </a:t>
            </a:r>
            <a:r>
              <a:rPr lang="ru-RU" sz="1600" dirty="0">
                <a:latin typeface="Newton7C"/>
              </a:rPr>
              <a:t>бы соответствующее договору соотношение </a:t>
            </a:r>
            <a:r>
              <a:rPr lang="ru-RU" sz="1600" dirty="0" smtClean="0">
                <a:latin typeface="Newton7C"/>
              </a:rPr>
              <a:t>имущественных интересов </a:t>
            </a:r>
            <a:r>
              <a:rPr lang="ru-RU" sz="1600" dirty="0">
                <a:latin typeface="Newton7C"/>
              </a:rPr>
              <a:t>сторон и повлекло бы для заинтересованной стороны </a:t>
            </a:r>
            <a:r>
              <a:rPr lang="ru-RU" sz="1600" dirty="0" smtClean="0">
                <a:latin typeface="Newton7C"/>
              </a:rPr>
              <a:t>такой </a:t>
            </a:r>
            <a:r>
              <a:rPr lang="ru-RU" sz="1600" dirty="0">
                <a:latin typeface="Newton7C"/>
              </a:rPr>
              <a:t>ущерб, что она в значительной степени лишилась бы того, на </a:t>
            </a:r>
            <a:r>
              <a:rPr lang="ru-RU" sz="1600" dirty="0" smtClean="0">
                <a:latin typeface="Newton7C"/>
              </a:rPr>
              <a:t>что была </a:t>
            </a:r>
            <a:r>
              <a:rPr lang="ru-RU" sz="1600" dirty="0">
                <a:latin typeface="Newton7C"/>
              </a:rPr>
              <a:t>вправе рассчитывать при заключении договора;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из обычаев делового оборота или существа договора не </a:t>
            </a:r>
            <a:r>
              <a:rPr lang="ru-RU" sz="1600" dirty="0" smtClean="0">
                <a:latin typeface="Newton7C"/>
              </a:rPr>
              <a:t>вытекает, что </a:t>
            </a:r>
            <a:r>
              <a:rPr lang="ru-RU" sz="1600" dirty="0">
                <a:latin typeface="Newton7C"/>
              </a:rPr>
              <a:t>риск изменения обстоятельств несет заинтересованная сторона</a:t>
            </a:r>
            <a:r>
              <a:rPr lang="ru-RU" sz="1600" dirty="0" smtClean="0">
                <a:latin typeface="Newton7C"/>
              </a:rPr>
              <a:t>.</a:t>
            </a:r>
            <a:endParaRPr lang="ru-RU" sz="1600" dirty="0">
              <a:latin typeface="Newton7C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1836712" y="-171400"/>
            <a:ext cx="12123833" cy="1143000"/>
          </a:xfrm>
        </p:spPr>
        <p:txBody>
          <a:bodyPr/>
          <a:lstStyle/>
          <a:p>
            <a:pPr algn="ctr"/>
            <a:r>
              <a:rPr lang="ru-RU" sz="4000" dirty="0"/>
              <a:t>и</a:t>
            </a:r>
            <a:r>
              <a:rPr lang="ru-RU" sz="4000" dirty="0" smtClean="0"/>
              <a:t>зменение и расторжение договора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84757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Суд расторгает договор при отсутствии соглашения между сторонами при существенном изменении обстоятельств, если: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2798" y="5517232"/>
            <a:ext cx="846043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Изменение договора в судебном порядке допускается только в случае, если расторжение противоречит общественным интересам или повлечет для сторон ущерб, значительно превышающий затраты на исполнение измененного договора.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7522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853" y="4627875"/>
            <a:ext cx="8460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Newton7C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обязательства </a:t>
            </a:r>
            <a:r>
              <a:rPr lang="ru-RU" sz="1600" dirty="0">
                <a:latin typeface="Newton7C"/>
              </a:rPr>
              <a:t>сторон продолжают существовать в </a:t>
            </a:r>
            <a:r>
              <a:rPr lang="ru-RU" sz="1600" dirty="0" smtClean="0">
                <a:latin typeface="Newton7C"/>
              </a:rPr>
              <a:t>измененном виде </a:t>
            </a:r>
            <a:r>
              <a:rPr lang="ru-RU" sz="1600" dirty="0">
                <a:latin typeface="Newton7C"/>
              </a:rPr>
              <a:t>при изменении договора;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обязательства сторон прекращаются пи расторжении </a:t>
            </a:r>
            <a:r>
              <a:rPr lang="ru-RU" sz="1600" dirty="0" smtClean="0">
                <a:latin typeface="Newton7C"/>
              </a:rPr>
              <a:t>договора;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стороны </a:t>
            </a:r>
            <a:r>
              <a:rPr lang="ru-RU" sz="1600" dirty="0">
                <a:latin typeface="Newton7C"/>
              </a:rPr>
              <a:t>не вправе требовать возврата того, что ими было </a:t>
            </a:r>
            <a:r>
              <a:rPr lang="ru-RU" sz="1600" dirty="0" smtClean="0">
                <a:latin typeface="Newton7C"/>
              </a:rPr>
              <a:t>исполнено </a:t>
            </a:r>
            <a:r>
              <a:rPr lang="ru-RU" sz="1600" dirty="0">
                <a:latin typeface="Newton7C"/>
              </a:rPr>
              <a:t>до изменения или расторжения договора, если иное не </a:t>
            </a:r>
            <a:r>
              <a:rPr lang="ru-RU" sz="1600" dirty="0" smtClean="0">
                <a:latin typeface="Newton7C"/>
              </a:rPr>
              <a:t>предусмотрено </a:t>
            </a:r>
            <a:r>
              <a:rPr lang="ru-RU" sz="1600" dirty="0">
                <a:latin typeface="Newton7C"/>
              </a:rPr>
              <a:t>законом или </a:t>
            </a:r>
            <a:r>
              <a:rPr lang="ru-RU" sz="1600" dirty="0" smtClean="0">
                <a:latin typeface="Newton7C"/>
              </a:rPr>
              <a:t>договором;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если </a:t>
            </a:r>
            <a:r>
              <a:rPr lang="ru-RU" sz="1600" dirty="0">
                <a:latin typeface="Newton7C"/>
              </a:rPr>
              <a:t>основанием расторжения (изменения) договора </a:t>
            </a:r>
            <a:r>
              <a:rPr lang="ru-RU" sz="1600" dirty="0" smtClean="0">
                <a:latin typeface="Newton7C"/>
              </a:rPr>
              <a:t>является существенное </a:t>
            </a:r>
            <a:r>
              <a:rPr lang="ru-RU" sz="1600" dirty="0">
                <a:latin typeface="Newton7C"/>
              </a:rPr>
              <a:t>нарушение договора одной из сторон, другая </a:t>
            </a:r>
            <a:r>
              <a:rPr lang="ru-RU" sz="1600" dirty="0" smtClean="0">
                <a:latin typeface="Newton7C"/>
              </a:rPr>
              <a:t>вправе требовать </a:t>
            </a:r>
            <a:r>
              <a:rPr lang="ru-RU" sz="1600" dirty="0">
                <a:latin typeface="Newton7C"/>
              </a:rPr>
              <a:t>возмещения причиненных убытков.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1836712" y="-171400"/>
            <a:ext cx="12123833" cy="1143000"/>
          </a:xfrm>
        </p:spPr>
        <p:txBody>
          <a:bodyPr/>
          <a:lstStyle/>
          <a:p>
            <a:pPr algn="ctr"/>
            <a:r>
              <a:rPr lang="ru-RU" sz="4000" dirty="0"/>
              <a:t>и</a:t>
            </a:r>
            <a:r>
              <a:rPr lang="ru-RU" sz="4000" dirty="0" smtClean="0"/>
              <a:t>зменение и расторжение договора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2964" y="764704"/>
            <a:ext cx="8460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Требование об изменении или расторжении договора может быть заявлено в суд только после: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346123"/>
            <a:ext cx="84742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получения отказа другой стороны на предложение изменить или расторгнуть договор;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неполучения ответа в указанный в предложении срок (в 30-дневный срок при отсутствии указания другого).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13675" y="2423341"/>
            <a:ext cx="8447467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Соглашение сторон об изменении или расторжении договора совершается в той же форме, что и договор, — устной, письменной, нотариально удостоверенной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.</a:t>
            </a: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Данное правило имеет диспозитивный характер и поэтому может изменяться договором, законом или обычаями делового оборота.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3478933"/>
            <a:ext cx="8433792" cy="338554"/>
          </a:xfrm>
          <a:prstGeom prst="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Моментом изменения или расторжения договора является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3875441"/>
            <a:ext cx="3073508" cy="584775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момент заключения соглашения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64476" y="3875441"/>
            <a:ext cx="3515428" cy="584775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момент вступления в законную силу решения суда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923928" y="3875441"/>
            <a:ext cx="125760" cy="292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99992" y="3875441"/>
            <a:ext cx="144016" cy="292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3853" y="4512037"/>
            <a:ext cx="844746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Последствия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изменения или расторжения договора:</a:t>
            </a:r>
          </a:p>
        </p:txBody>
      </p:sp>
    </p:spTree>
    <p:extLst>
      <p:ext uri="{BB962C8B-B14F-4D97-AF65-F5344CB8AC3E}">
        <p14:creationId xmlns="" xmlns:p14="http://schemas.microsoft.com/office/powerpoint/2010/main" val="391765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в</a:t>
            </a:r>
            <a:r>
              <a:rPr lang="ru-RU" dirty="0" smtClean="0"/>
              <a:t>иды договора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2" y="1124744"/>
            <a:ext cx="8453149" cy="1323439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-Italic"/>
              </a:rPr>
              <a:t>двухсторонний </a:t>
            </a:r>
            <a:r>
              <a:rPr lang="ru-RU" sz="1600" dirty="0">
                <a:latin typeface="Newton7C"/>
              </a:rPr>
              <a:t>— </a:t>
            </a:r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в </a:t>
            </a:r>
            <a:r>
              <a:rPr lang="ru-RU" sz="1600" dirty="0">
                <a:latin typeface="Newton7C"/>
              </a:rPr>
              <a:t>договоре участвует две стороны, </a:t>
            </a:r>
            <a:r>
              <a:rPr lang="ru-RU" sz="1600" dirty="0" smtClean="0">
                <a:latin typeface="Newton7C"/>
              </a:rPr>
              <a:t>существует </a:t>
            </a:r>
            <a:r>
              <a:rPr lang="ru-RU" sz="1600" dirty="0" err="1" smtClean="0">
                <a:latin typeface="Newton7C"/>
              </a:rPr>
              <a:t>встречность</a:t>
            </a:r>
            <a:r>
              <a:rPr lang="ru-RU" sz="1600" dirty="0" smtClean="0">
                <a:latin typeface="Newton7C"/>
              </a:rPr>
              <a:t> </a:t>
            </a:r>
            <a:r>
              <a:rPr lang="ru-RU" sz="1600" dirty="0">
                <a:latin typeface="Newton7C"/>
              </a:rPr>
              <a:t>их прав, многосторонний — в договоре участвуют </a:t>
            </a:r>
            <a:r>
              <a:rPr lang="ru-RU" sz="1600" dirty="0" smtClean="0">
                <a:latin typeface="Newton7C"/>
              </a:rPr>
              <a:t>более </a:t>
            </a:r>
            <a:r>
              <a:rPr lang="ru-RU" sz="1600" dirty="0">
                <a:latin typeface="Newton7C"/>
              </a:rPr>
              <a:t>двух сторон, отсутствует </a:t>
            </a:r>
            <a:r>
              <a:rPr lang="ru-RU" sz="1600" dirty="0" err="1" smtClean="0">
                <a:latin typeface="Newton7C"/>
              </a:rPr>
              <a:t>встречность</a:t>
            </a:r>
            <a:r>
              <a:rPr lang="ru-RU" sz="1600" dirty="0" smtClean="0">
                <a:latin typeface="Newton7C"/>
              </a:rPr>
              <a:t> их </a:t>
            </a:r>
            <a:r>
              <a:rPr lang="ru-RU" sz="1600" dirty="0">
                <a:latin typeface="Newton7C"/>
              </a:rPr>
              <a:t>прав (у каждой </a:t>
            </a:r>
            <a:r>
              <a:rPr lang="ru-RU" sz="1600" dirty="0" smtClean="0">
                <a:latin typeface="Newton7C"/>
              </a:rPr>
              <a:t>стороны </a:t>
            </a:r>
            <a:r>
              <a:rPr lang="ru-RU" sz="1600" dirty="0">
                <a:latin typeface="Newton7C"/>
              </a:rPr>
              <a:t>возникают права и обязанности по отношению ко всем </a:t>
            </a:r>
            <a:r>
              <a:rPr lang="ru-RU" sz="1600" dirty="0" smtClean="0">
                <a:latin typeface="Newton7C"/>
              </a:rPr>
              <a:t>остальным </a:t>
            </a:r>
            <a:r>
              <a:rPr lang="ru-RU" sz="1600" dirty="0">
                <a:latin typeface="Newton7C"/>
              </a:rPr>
              <a:t>сторонам);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83" y="2727145"/>
            <a:ext cx="8445865" cy="1323439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-Italic"/>
              </a:rPr>
              <a:t>возмездный</a:t>
            </a:r>
            <a:r>
              <a:rPr lang="ru-RU" sz="1600" i="1" dirty="0">
                <a:latin typeface="Newton7C-Italic"/>
              </a:rPr>
              <a:t> </a:t>
            </a:r>
            <a:r>
              <a:rPr lang="ru-RU" sz="1600" dirty="0">
                <a:latin typeface="Newton7C"/>
              </a:rPr>
              <a:t>— </a:t>
            </a:r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договор</a:t>
            </a:r>
            <a:r>
              <a:rPr lang="ru-RU" sz="1600" dirty="0">
                <a:latin typeface="Newton7C"/>
              </a:rPr>
              <a:t>, по которому сторона должна </a:t>
            </a:r>
            <a:r>
              <a:rPr lang="ru-RU" sz="1600" dirty="0" smtClean="0">
                <a:latin typeface="Newton7C"/>
              </a:rPr>
              <a:t>получить плату </a:t>
            </a:r>
            <a:r>
              <a:rPr lang="ru-RU" sz="1600" dirty="0">
                <a:latin typeface="Newton7C"/>
              </a:rPr>
              <a:t>или иное встречное предоставление (договор </a:t>
            </a:r>
            <a:r>
              <a:rPr lang="ru-RU" sz="1600" dirty="0" smtClean="0">
                <a:latin typeface="Newton7C"/>
              </a:rPr>
              <a:t>купли-продажи</a:t>
            </a:r>
            <a:r>
              <a:rPr lang="ru-RU" sz="1600" dirty="0">
                <a:latin typeface="Newton7C"/>
              </a:rPr>
              <a:t>), безвозмездный — договор, по которому одна сторона </a:t>
            </a:r>
            <a:r>
              <a:rPr lang="ru-RU" sz="1600" dirty="0" smtClean="0">
                <a:latin typeface="Newton7C"/>
              </a:rPr>
              <a:t>обязуется </a:t>
            </a:r>
            <a:r>
              <a:rPr lang="ru-RU" sz="1600" dirty="0">
                <a:latin typeface="Newton7C"/>
              </a:rPr>
              <a:t>предоставить другой без получения платы или иного </a:t>
            </a:r>
            <a:r>
              <a:rPr lang="ru-RU" sz="1600" dirty="0" smtClean="0">
                <a:latin typeface="Newton7C"/>
              </a:rPr>
              <a:t>встречного предоставления </a:t>
            </a:r>
            <a:r>
              <a:rPr lang="ru-RU" sz="1600" dirty="0">
                <a:latin typeface="Newton7C"/>
              </a:rPr>
              <a:t>(договор дарения);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83" y="4365104"/>
            <a:ext cx="8445865" cy="830997"/>
          </a:xfrm>
          <a:prstGeom prst="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-Italic"/>
              </a:rPr>
              <a:t>реальный</a:t>
            </a:r>
            <a:r>
              <a:rPr lang="ru-RU" sz="1600" i="1" dirty="0">
                <a:latin typeface="Newton7C-Italic"/>
              </a:rPr>
              <a:t> </a:t>
            </a:r>
            <a:r>
              <a:rPr lang="ru-RU" sz="1600" dirty="0">
                <a:latin typeface="Newton7C"/>
              </a:rPr>
              <a:t>— </a:t>
            </a:r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договор</a:t>
            </a:r>
            <a:r>
              <a:rPr lang="ru-RU" sz="1600" dirty="0">
                <a:latin typeface="Newton7C"/>
              </a:rPr>
              <a:t>, который считается заключенным с </a:t>
            </a:r>
            <a:r>
              <a:rPr lang="ru-RU" sz="1600" dirty="0" smtClean="0">
                <a:latin typeface="Newton7C"/>
              </a:rPr>
              <a:t>момента передачи </a:t>
            </a:r>
            <a:r>
              <a:rPr lang="ru-RU" sz="1600" dirty="0">
                <a:latin typeface="Newton7C"/>
              </a:rPr>
              <a:t>имущества или совершения иного действия;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283" y="5581244"/>
            <a:ext cx="8445865" cy="830997"/>
          </a:xfrm>
          <a:prstGeom prst="rect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-Italic"/>
              </a:rPr>
              <a:t>консенсуальный </a:t>
            </a:r>
            <a:r>
              <a:rPr lang="ru-RU" sz="1600" dirty="0">
                <a:latin typeface="Newton7C"/>
              </a:rPr>
              <a:t>— </a:t>
            </a:r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договор</a:t>
            </a:r>
            <a:r>
              <a:rPr lang="ru-RU" sz="1600" dirty="0">
                <a:latin typeface="Newton7C"/>
              </a:rPr>
              <a:t>, который считается заключенным </a:t>
            </a:r>
            <a:r>
              <a:rPr lang="ru-RU" sz="1600" dirty="0" smtClean="0">
                <a:latin typeface="Newton7C"/>
              </a:rPr>
              <a:t>с момента </a:t>
            </a:r>
            <a:r>
              <a:rPr lang="ru-RU" sz="1600" dirty="0">
                <a:latin typeface="Newton7C"/>
              </a:rPr>
              <a:t>достижения соглашения сторонами по его </a:t>
            </a:r>
            <a:r>
              <a:rPr lang="ru-RU" sz="1600" dirty="0" smtClean="0">
                <a:latin typeface="Newton7C"/>
              </a:rPr>
              <a:t>существенным условиям</a:t>
            </a:r>
            <a:r>
              <a:rPr lang="ru-RU" sz="1600" dirty="0">
                <a:latin typeface="Newton7C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377915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4064"/>
            <a:ext cx="8507288" cy="1143000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ринципы действия договора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24744"/>
            <a:ext cx="8460432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i="1" dirty="0">
                <a:latin typeface="Newton7C-Italic"/>
              </a:rPr>
              <a:t>Свобода договора </a:t>
            </a:r>
            <a:r>
              <a:rPr lang="ru-RU" sz="1600" dirty="0">
                <a:latin typeface="Newton7C"/>
              </a:rPr>
              <a:t>означает </a:t>
            </a:r>
            <a:r>
              <a:rPr lang="ru-RU" sz="1600" dirty="0" smtClean="0">
                <a:latin typeface="Newton7C"/>
              </a:rPr>
              <a:t>право субъектов </a:t>
            </a:r>
            <a:r>
              <a:rPr lang="ru-RU" sz="1600" dirty="0">
                <a:latin typeface="Newton7C"/>
              </a:rPr>
              <a:t>гражданских правоотношений вступать или </a:t>
            </a:r>
            <a:r>
              <a:rPr lang="ru-RU" sz="1600" dirty="0" smtClean="0">
                <a:latin typeface="Newton7C"/>
              </a:rPr>
              <a:t>воздерживаться </a:t>
            </a:r>
            <a:r>
              <a:rPr lang="ru-RU" sz="1600" dirty="0">
                <a:latin typeface="Newton7C"/>
              </a:rPr>
              <a:t>от вступления в договорные отношения любого типа.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09519"/>
            <a:ext cx="84604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latin typeface="Newton7C"/>
              </a:rPr>
              <a:t>Свобода </a:t>
            </a:r>
            <a:r>
              <a:rPr lang="ru-RU" sz="1600" i="1" dirty="0">
                <a:latin typeface="Newton7C"/>
              </a:rPr>
              <a:t>договора означает, что:</a:t>
            </a:r>
            <a:endParaRPr lang="ru-RU" sz="16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8073"/>
            <a:ext cx="8460432" cy="181588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понуждение к заключению договора не допускается;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стороны могут заключить как предусмотренный законом, так </a:t>
            </a:r>
            <a:r>
              <a:rPr lang="ru-RU" sz="1600" dirty="0" smtClean="0">
                <a:latin typeface="Newton7C"/>
              </a:rPr>
              <a:t>и не </a:t>
            </a:r>
            <a:r>
              <a:rPr lang="ru-RU" sz="1600" dirty="0">
                <a:latin typeface="Newton7C"/>
              </a:rPr>
              <a:t>предусмотренный ими договор;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стороны могут заключить смешанный договор (содержащий </a:t>
            </a:r>
            <a:r>
              <a:rPr lang="ru-RU" sz="1600" dirty="0" smtClean="0">
                <a:latin typeface="Newton7C"/>
              </a:rPr>
              <a:t>элементы </a:t>
            </a:r>
            <a:r>
              <a:rPr lang="ru-RU" sz="1600" dirty="0">
                <a:latin typeface="Newton7C"/>
              </a:rPr>
              <a:t>различных видов договоров);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условия договора формируются по усмотрению сторон (</a:t>
            </a:r>
            <a:r>
              <a:rPr lang="ru-RU" sz="1600" dirty="0" smtClean="0">
                <a:latin typeface="Newton7C"/>
              </a:rPr>
              <a:t>исключение </a:t>
            </a:r>
            <a:r>
              <a:rPr lang="ru-RU" sz="1600" dirty="0">
                <a:latin typeface="Newton7C"/>
              </a:rPr>
              <a:t>— условия, прямо предусмотренные законом).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12188" y="5223434"/>
            <a:ext cx="8460432" cy="1323439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Newton7C"/>
              </a:rPr>
              <a:t>Если </a:t>
            </a:r>
            <a:r>
              <a:rPr lang="ru-RU" sz="1600" dirty="0">
                <a:latin typeface="Newton7C"/>
              </a:rPr>
              <a:t>после заключения договора был принят закон, </a:t>
            </a:r>
            <a:r>
              <a:rPr lang="ru-RU" sz="1600" dirty="0" smtClean="0">
                <a:latin typeface="Newton7C"/>
              </a:rPr>
              <a:t>устанавливающий </a:t>
            </a:r>
            <a:r>
              <a:rPr lang="ru-RU" sz="1600" dirty="0">
                <a:latin typeface="Newton7C"/>
              </a:rPr>
              <a:t>иные правила для сторон, чем те, которые действовали </a:t>
            </a:r>
            <a:r>
              <a:rPr lang="ru-RU" sz="1600" dirty="0" smtClean="0">
                <a:latin typeface="Newton7C"/>
              </a:rPr>
              <a:t>при заключении </a:t>
            </a:r>
            <a:r>
              <a:rPr lang="ru-RU" sz="1600" dirty="0">
                <a:latin typeface="Newton7C"/>
              </a:rPr>
              <a:t>договора, то условия заключенного договора </a:t>
            </a:r>
            <a:r>
              <a:rPr lang="ru-RU" sz="1600" dirty="0" smtClean="0">
                <a:latin typeface="Newton7C"/>
              </a:rPr>
              <a:t>сохраняют </a:t>
            </a:r>
            <a:r>
              <a:rPr lang="ru-RU" sz="1600" dirty="0">
                <a:latin typeface="Newton7C"/>
              </a:rPr>
              <a:t>силу. Исключением будет являться специальное установление </a:t>
            </a:r>
            <a:r>
              <a:rPr lang="ru-RU" sz="1600" dirty="0" smtClean="0">
                <a:latin typeface="Newton7C"/>
              </a:rPr>
              <a:t>закона</a:t>
            </a:r>
            <a:r>
              <a:rPr lang="ru-RU" sz="1600" dirty="0">
                <a:latin typeface="Newton7C"/>
              </a:rPr>
              <a:t>, которое распространяется на отношения, возникшие из </a:t>
            </a:r>
            <a:r>
              <a:rPr lang="ru-RU" sz="1600" dirty="0" smtClean="0">
                <a:latin typeface="Newton7C"/>
              </a:rPr>
              <a:t>ранее заключенных </a:t>
            </a:r>
            <a:r>
              <a:rPr lang="ru-RU" sz="1600" dirty="0">
                <a:latin typeface="Newton7C"/>
              </a:rPr>
              <a:t>договоров (обратная сила закона).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12188" y="3899995"/>
            <a:ext cx="846043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b="1" i="1" dirty="0">
                <a:solidFill>
                  <a:prstClr val="black"/>
                </a:solidFill>
                <a:latin typeface="Newton7C-Italic"/>
              </a:rPr>
              <a:t>Соответствие договора закону</a:t>
            </a:r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.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В случаях, когда договор не соответствует либо противоречит закону, применяются правила о недействительности сделок. При этом недействительность части договора не влечет недействительности остальных его частей, если можно предположить, что договор был бы заключен и без включения недействительной части.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27908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216" y="-177116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ф</a:t>
            </a:r>
            <a:r>
              <a:rPr lang="ru-RU" dirty="0" smtClean="0"/>
              <a:t>орма договора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24009"/>
            <a:ext cx="84604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Формы договора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1504033"/>
            <a:ext cx="3024336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Newton7C"/>
              </a:rPr>
              <a:t>нотариально удостоверенная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516547"/>
            <a:ext cx="820353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устная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51556" y="1502625"/>
            <a:ext cx="1327608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письменная</a:t>
            </a:r>
            <a:endParaRPr lang="ru-RU" sz="1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224001" y="1293341"/>
            <a:ext cx="331775" cy="209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0"/>
          </p:cNvCxnSpPr>
          <p:nvPr/>
        </p:nvCxnSpPr>
        <p:spPr>
          <a:xfrm flipV="1">
            <a:off x="4067944" y="1293341"/>
            <a:ext cx="0" cy="210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652120" y="1293341"/>
            <a:ext cx="199436" cy="209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0" y="1861502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Newton7C"/>
              </a:rPr>
              <a:t>Правила о форме, предусмотренные для совершения сделок, </a:t>
            </a:r>
            <a:r>
              <a:rPr lang="ru-RU" sz="1600" dirty="0" smtClean="0">
                <a:latin typeface="Newton7C"/>
              </a:rPr>
              <a:t>распространяются </a:t>
            </a:r>
            <a:r>
              <a:rPr lang="ru-RU" sz="1600" dirty="0">
                <a:latin typeface="Newton7C"/>
              </a:rPr>
              <a:t>и на договоры.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-26996" y="2390010"/>
            <a:ext cx="8460432" cy="338554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Newton7C"/>
              </a:rPr>
              <a:t>Письменная форма представляет собой: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-26996" y="2728564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составление одного документа, подписанного </a:t>
            </a:r>
            <a:r>
              <a:rPr lang="ru-RU" sz="1600" dirty="0" smtClean="0">
                <a:latin typeface="Newton7C"/>
              </a:rPr>
              <a:t>сторонами;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обмен </a:t>
            </a:r>
            <a:r>
              <a:rPr lang="ru-RU" sz="1600" dirty="0">
                <a:latin typeface="Newton7C"/>
              </a:rPr>
              <a:t>документами посредством почтовой, телеграфной, </a:t>
            </a:r>
            <a:r>
              <a:rPr lang="ru-RU" sz="1600" dirty="0" smtClean="0">
                <a:latin typeface="Newton7C"/>
              </a:rPr>
              <a:t>электронной </a:t>
            </a:r>
            <a:r>
              <a:rPr lang="ru-RU" sz="1600" dirty="0">
                <a:latin typeface="Newton7C"/>
              </a:rPr>
              <a:t>или иной связи, позволяющей достоверно установить, </a:t>
            </a:r>
            <a:r>
              <a:rPr lang="ru-RU" sz="1600" dirty="0" smtClean="0">
                <a:latin typeface="Newton7C"/>
              </a:rPr>
              <a:t>от кого </a:t>
            </a:r>
            <a:r>
              <a:rPr lang="ru-RU" sz="1600" dirty="0">
                <a:latin typeface="Newton7C"/>
              </a:rPr>
              <a:t>исходит документ.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420" y="3556247"/>
            <a:ext cx="843343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Newton7C"/>
              </a:rPr>
              <a:t>Договор вступает в силу и становится обязательным для сторон </a:t>
            </a:r>
            <a:r>
              <a:rPr lang="ru-RU" sz="1600" dirty="0" smtClean="0">
                <a:latin typeface="Newton7C"/>
              </a:rPr>
              <a:t>с момента </a:t>
            </a:r>
            <a:r>
              <a:rPr lang="ru-RU" sz="1600" dirty="0">
                <a:latin typeface="Newton7C"/>
              </a:rPr>
              <a:t>его заключения, с этого же момента договор подлежит </a:t>
            </a:r>
            <a:r>
              <a:rPr lang="ru-RU" sz="1600" dirty="0" smtClean="0">
                <a:latin typeface="Newton7C"/>
              </a:rPr>
              <a:t>исполнению</a:t>
            </a:r>
            <a:r>
              <a:rPr lang="ru-RU" sz="1600" dirty="0">
                <a:latin typeface="Newton7C"/>
              </a:rPr>
              <a:t>.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-14676" y="4141022"/>
            <a:ext cx="8460432" cy="338554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Newton7C"/>
              </a:rPr>
              <a:t>Моментом заключения договора является момент:</a:t>
            </a:r>
            <a:endParaRPr lang="ru-RU" sz="1600" b="1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175" y="4479576"/>
            <a:ext cx="8419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достижения согласия по существенным условиям (</a:t>
            </a:r>
            <a:r>
              <a:rPr lang="ru-RU" sz="1600" dirty="0" smtClean="0">
                <a:latin typeface="Newton7C"/>
              </a:rPr>
              <a:t>консенсуальный </a:t>
            </a:r>
            <a:r>
              <a:rPr lang="ru-RU" sz="1600" dirty="0">
                <a:latin typeface="Newton7C"/>
              </a:rPr>
              <a:t>договор);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420" y="4791259"/>
            <a:ext cx="84450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передачи имущества или совершения иного действия (</a:t>
            </a:r>
            <a:r>
              <a:rPr lang="ru-RU" sz="1600" dirty="0" smtClean="0">
                <a:latin typeface="Newton7C"/>
              </a:rPr>
              <a:t>реальный договор</a:t>
            </a:r>
            <a:r>
              <a:rPr lang="ru-RU" sz="1600" dirty="0">
                <a:latin typeface="Newton7C"/>
              </a:rPr>
              <a:t>).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0425" y="5049938"/>
            <a:ext cx="84195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Newton7C"/>
              </a:rPr>
              <a:t>Стороны могут предусмотреть, что условия договора </a:t>
            </a:r>
            <a:r>
              <a:rPr lang="ru-RU" sz="1600" dirty="0" smtClean="0">
                <a:latin typeface="Newton7C"/>
              </a:rPr>
              <a:t>применяются и </a:t>
            </a:r>
            <a:r>
              <a:rPr lang="ru-RU" sz="1600" dirty="0">
                <a:latin typeface="Newton7C"/>
              </a:rPr>
              <a:t>к отношениям, которые возникли ранее заключенного договора</a:t>
            </a:r>
            <a:r>
              <a:rPr lang="ru-RU" sz="1600" dirty="0" smtClean="0">
                <a:latin typeface="Newton7C"/>
              </a:rPr>
              <a:t>.</a:t>
            </a:r>
          </a:p>
          <a:p>
            <a:pPr algn="just"/>
            <a:endParaRPr lang="ru-RU" sz="1600" dirty="0">
              <a:latin typeface="Newton7C"/>
            </a:endParaRPr>
          </a:p>
          <a:p>
            <a:pPr algn="just"/>
            <a:r>
              <a:rPr lang="ru-RU" sz="1600" i="1" dirty="0">
                <a:latin typeface="Newton7C"/>
              </a:rPr>
              <a:t>Истечение срока действия договора </a:t>
            </a:r>
            <a:r>
              <a:rPr lang="ru-RU" sz="1600" dirty="0">
                <a:latin typeface="Newton7C"/>
              </a:rPr>
              <a:t>еще не влечет </a:t>
            </a:r>
            <a:r>
              <a:rPr lang="ru-RU" sz="1600" dirty="0" smtClean="0">
                <a:latin typeface="Newton7C"/>
              </a:rPr>
              <a:t>прекращения обязательств сторон. </a:t>
            </a:r>
            <a:r>
              <a:rPr lang="ru-RU" sz="1600" dirty="0">
                <a:latin typeface="Newton7C"/>
              </a:rPr>
              <a:t>Вместе с тем законом </a:t>
            </a:r>
            <a:r>
              <a:rPr lang="ru-RU" sz="1600" dirty="0" smtClean="0">
                <a:latin typeface="Newton7C"/>
              </a:rPr>
              <a:t>или договором </a:t>
            </a:r>
            <a:r>
              <a:rPr lang="ru-RU" sz="1600" dirty="0">
                <a:latin typeface="Newton7C"/>
              </a:rPr>
              <a:t>может быть предусмотрена такая возможность. В </a:t>
            </a:r>
            <a:r>
              <a:rPr lang="ru-RU" sz="1600" dirty="0" smtClean="0">
                <a:latin typeface="Newton7C"/>
              </a:rPr>
              <a:t>любом случае </a:t>
            </a:r>
            <a:r>
              <a:rPr lang="ru-RU" sz="1600" dirty="0">
                <a:latin typeface="Newton7C"/>
              </a:rPr>
              <a:t>окончание срока действия договора не является </a:t>
            </a:r>
            <a:r>
              <a:rPr lang="ru-RU" sz="1600" dirty="0" smtClean="0">
                <a:latin typeface="Newton7C"/>
              </a:rPr>
              <a:t>основанием освобождения </a:t>
            </a:r>
            <a:r>
              <a:rPr lang="ru-RU" sz="1600" dirty="0">
                <a:latin typeface="Newton7C"/>
              </a:rPr>
              <a:t>от ответственности за его нарушение.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50147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с</a:t>
            </a:r>
            <a:r>
              <a:rPr lang="ru-RU" dirty="0" smtClean="0"/>
              <a:t>одержание договора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075" y="5570847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принимается </a:t>
            </a:r>
            <a:r>
              <a:rPr lang="ru-RU" sz="1600" dirty="0">
                <a:latin typeface="Newton7C"/>
              </a:rPr>
              <a:t>во внимание буквальное значение слов и </a:t>
            </a:r>
            <a:r>
              <a:rPr lang="ru-RU" sz="1600" dirty="0" smtClean="0">
                <a:latin typeface="Newton7C"/>
              </a:rPr>
              <a:t>выражений</a:t>
            </a:r>
            <a:r>
              <a:rPr lang="ru-RU" sz="1600" dirty="0">
                <a:latin typeface="Newton7C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неясные условия договора сопоставляются с другими </a:t>
            </a:r>
            <a:r>
              <a:rPr lang="ru-RU" sz="1600" dirty="0" smtClean="0">
                <a:latin typeface="Newton7C"/>
              </a:rPr>
              <a:t>условиям и </a:t>
            </a:r>
            <a:r>
              <a:rPr lang="ru-RU" sz="1600" dirty="0">
                <a:latin typeface="Newton7C"/>
              </a:rPr>
              <a:t>смыслом договора в целом;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общая воля сторон выясняется с учетом цели договора, </a:t>
            </a:r>
            <a:r>
              <a:rPr lang="ru-RU" sz="1600" dirty="0" smtClean="0">
                <a:latin typeface="Newton7C"/>
              </a:rPr>
              <a:t>предварительной </a:t>
            </a:r>
            <a:r>
              <a:rPr lang="ru-RU" sz="1600" dirty="0">
                <a:latin typeface="Newton7C"/>
              </a:rPr>
              <a:t>переписки, переговоров, последующего поведения сторон.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1030" y="836712"/>
            <a:ext cx="8460432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Договор должен содержать </a:t>
            </a:r>
            <a:r>
              <a:rPr lang="ru-RU" sz="1600" i="1" u="sng" dirty="0">
                <a:solidFill>
                  <a:prstClr val="black"/>
                </a:solidFill>
                <a:latin typeface="Newton7C"/>
              </a:rPr>
              <a:t>существенные условия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(условия о предмете договора, названные законом как существенные для договора данного вида</a:t>
            </a:r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).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Newton7C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В договоре также может быть предусмотрено, что его отдельные условия определяются </a:t>
            </a:r>
            <a:r>
              <a:rPr lang="ru-RU" sz="1600" i="1" u="sng" dirty="0">
                <a:solidFill>
                  <a:prstClr val="black"/>
                </a:solidFill>
                <a:latin typeface="Newton7C"/>
              </a:rPr>
              <a:t>примерными условиями</a:t>
            </a:r>
            <a:r>
              <a:rPr lang="ru-RU" sz="1600" u="sng" dirty="0">
                <a:solidFill>
                  <a:prstClr val="black"/>
                </a:solidFill>
                <a:latin typeface="Newton7C"/>
              </a:rPr>
              <a:t>.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Они могут иметь различную форму (общие условия договора, его текст, типовой договор). Примерные условия носят рекомендательный характер и становятся обязательными в случае специального указания об этом в договоре.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13978" y="3184769"/>
            <a:ext cx="84494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Newton7C"/>
              </a:rPr>
              <a:t>Договор исполняется по цене: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11030" y="3465002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установленной соглашением сторон;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установленной уполномоченными государственными органами (тарифы, расценки, ставки);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Newton7C"/>
              </a:rPr>
              <a:t>взимаемой за аналогичные товары, работы, услуги, если цена в договоре не предусмотрена и не может быть определена из условий договора.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38662" y="2846215"/>
            <a:ext cx="84383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Возмездный договор должен иметь условие о цене.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4694498"/>
            <a:ext cx="8409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Newton7C"/>
              </a:rPr>
              <a:t>Изменение цены возможно в случаях и на условиях, предусмотренных договором или законом.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29353" y="5251425"/>
            <a:ext cx="848015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Толкование договора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предусматривает, что:</a:t>
            </a:r>
          </a:p>
        </p:txBody>
      </p:sp>
    </p:spTree>
    <p:extLst>
      <p:ext uri="{BB962C8B-B14F-4D97-AF65-F5344CB8AC3E}">
        <p14:creationId xmlns="" xmlns:p14="http://schemas.microsoft.com/office/powerpoint/2010/main" val="36345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2270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тдельные виды договоров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08720"/>
            <a:ext cx="84604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Newton7C-Bold"/>
              </a:rPr>
              <a:t>Отдельные виды договоров</a:t>
            </a:r>
            <a:r>
              <a:rPr lang="ru-RU" b="1" dirty="0">
                <a:latin typeface="Newton7C-Bold"/>
              </a:rPr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02991" y="1419395"/>
            <a:ext cx="2592287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Newton7C"/>
              </a:rPr>
              <a:t>4.в </a:t>
            </a:r>
            <a:r>
              <a:rPr lang="ru-RU" sz="1600" dirty="0">
                <a:latin typeface="Newton7C"/>
              </a:rPr>
              <a:t>пользу третьего лица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419395"/>
            <a:ext cx="1399229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1.публичный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1419395"/>
            <a:ext cx="1827167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2.присоединения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1419395"/>
            <a:ext cx="2063514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Newton7C"/>
              </a:rPr>
              <a:t>3.предварительный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227708" y="1278052"/>
            <a:ext cx="319956" cy="141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203310" y="1278052"/>
            <a:ext cx="288570" cy="141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5436096" y="1278052"/>
            <a:ext cx="163801" cy="141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8316416" y="1278052"/>
            <a:ext cx="144016" cy="12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1988840"/>
            <a:ext cx="8460432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Newton7C-Italic"/>
              </a:rPr>
              <a:t>1.Публичный </a:t>
            </a:r>
            <a:r>
              <a:rPr lang="ru-RU" sz="1600" i="1" dirty="0">
                <a:latin typeface="Newton7C-Italic"/>
              </a:rPr>
              <a:t>договор </a:t>
            </a:r>
            <a:r>
              <a:rPr lang="ru-RU" sz="1600" dirty="0">
                <a:latin typeface="Newton7C"/>
              </a:rPr>
              <a:t>— договор по продаже товара, выполнению </a:t>
            </a:r>
            <a:r>
              <a:rPr lang="ru-RU" sz="1600" dirty="0" smtClean="0">
                <a:latin typeface="Newton7C"/>
              </a:rPr>
              <a:t>работ </a:t>
            </a:r>
            <a:r>
              <a:rPr lang="ru-RU" sz="1600" dirty="0">
                <a:latin typeface="Newton7C"/>
              </a:rPr>
              <a:t>или оказанию услуг, заключаемый коммерческой </a:t>
            </a:r>
            <a:r>
              <a:rPr lang="ru-RU" sz="1600" dirty="0" smtClean="0">
                <a:latin typeface="Newton7C"/>
              </a:rPr>
              <a:t>организацией с </a:t>
            </a:r>
            <a:r>
              <a:rPr lang="ru-RU" sz="1600" dirty="0">
                <a:latin typeface="Newton7C"/>
              </a:rPr>
              <a:t>каждым, кто к ней обратится.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-21945" y="2708920"/>
            <a:ext cx="8495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Newton7C"/>
              </a:rPr>
              <a:t>Примерный перечень сфер деятельности таких организаций: </a:t>
            </a:r>
            <a:r>
              <a:rPr lang="ru-RU" sz="1600" dirty="0" smtClean="0">
                <a:latin typeface="Newton7C"/>
              </a:rPr>
              <a:t>розничная </a:t>
            </a:r>
            <a:r>
              <a:rPr lang="ru-RU" sz="1600" dirty="0">
                <a:latin typeface="Newton7C"/>
              </a:rPr>
              <a:t>торговля, перевозка транспортом общего пользования, </a:t>
            </a:r>
            <a:r>
              <a:rPr lang="ru-RU" sz="1600" dirty="0" smtClean="0">
                <a:latin typeface="Newton7C"/>
              </a:rPr>
              <a:t>услуги </a:t>
            </a:r>
            <a:r>
              <a:rPr lang="ru-RU" sz="1600" dirty="0">
                <a:latin typeface="Newton7C"/>
              </a:rPr>
              <a:t>связи, энергоснабжение, медицинское, гостиничное </a:t>
            </a:r>
            <a:r>
              <a:rPr lang="ru-RU" sz="1600" dirty="0" smtClean="0">
                <a:latin typeface="Newton7C"/>
              </a:rPr>
              <a:t>обслуживание </a:t>
            </a:r>
            <a:r>
              <a:rPr lang="ru-RU" sz="1600" dirty="0">
                <a:latin typeface="Newton7C"/>
              </a:rPr>
              <a:t>и т.п.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082858" y="3752817"/>
            <a:ext cx="388561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ru-RU" sz="1600" dirty="0">
                <a:latin typeface="Newton7C"/>
              </a:rPr>
              <a:t>Коммерческая организация </a:t>
            </a:r>
            <a:r>
              <a:rPr lang="ru-RU" sz="1600" dirty="0">
                <a:solidFill>
                  <a:srgbClr val="FF0000"/>
                </a:solidFill>
                <a:latin typeface="Newton7C"/>
              </a:rPr>
              <a:t>не</a:t>
            </a:r>
            <a:r>
              <a:rPr lang="ru-RU" sz="1600" dirty="0">
                <a:latin typeface="Newton7C"/>
              </a:rPr>
              <a:t> вправе: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0063" y="4391928"/>
            <a:ext cx="8423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оказывать предпочтение одному лицу перед другим;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Newton7C"/>
              </a:rPr>
              <a:t>отказаться от заключения такого договора при наличии </a:t>
            </a:r>
            <a:r>
              <a:rPr lang="ru-RU" sz="1600" dirty="0" smtClean="0">
                <a:latin typeface="Newton7C"/>
              </a:rPr>
              <a:t>возможности </a:t>
            </a:r>
            <a:r>
              <a:rPr lang="ru-RU" sz="1600" dirty="0">
                <a:latin typeface="Newton7C"/>
              </a:rPr>
              <a:t>его заключения.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5229200"/>
            <a:ext cx="85148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Newton7C"/>
              </a:rPr>
              <a:t>Условия публичного договора, включая цену, </a:t>
            </a:r>
            <a:r>
              <a:rPr lang="ru-RU" sz="1600" dirty="0" smtClean="0">
                <a:latin typeface="Newton7C"/>
              </a:rPr>
              <a:t>устанавливаются одинаковыми </a:t>
            </a:r>
            <a:r>
              <a:rPr lang="ru-RU" sz="1600" dirty="0">
                <a:latin typeface="Newton7C"/>
              </a:rPr>
              <a:t>для всех потребителей (допускаются льготы для </a:t>
            </a:r>
            <a:r>
              <a:rPr lang="ru-RU" sz="1600" dirty="0" smtClean="0">
                <a:latin typeface="Newton7C"/>
              </a:rPr>
              <a:t>отдельных </a:t>
            </a:r>
            <a:r>
              <a:rPr lang="ru-RU" sz="1600" dirty="0">
                <a:latin typeface="Newton7C"/>
              </a:rPr>
              <a:t>категорий).</a:t>
            </a:r>
          </a:p>
          <a:p>
            <a:pPr algn="just"/>
            <a:r>
              <a:rPr lang="ru-RU" sz="1600" dirty="0">
                <a:latin typeface="Newton7C"/>
              </a:rPr>
              <a:t>Законом могут предусматриваться правила, обязательные для </a:t>
            </a:r>
            <a:r>
              <a:rPr lang="ru-RU" sz="1600" dirty="0" smtClean="0">
                <a:latin typeface="Newton7C"/>
              </a:rPr>
              <a:t>сторон </a:t>
            </a:r>
            <a:r>
              <a:rPr lang="ru-RU" sz="1600" dirty="0">
                <a:latin typeface="Newton7C"/>
              </a:rPr>
              <a:t>при заключении такого договора (типовые договоры).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4231851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-22270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тдельные виды договоров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4808" y="4149079"/>
            <a:ext cx="846043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лишает </a:t>
            </a:r>
            <a:r>
              <a:rPr lang="ru-RU" sz="1600" dirty="0">
                <a:latin typeface="Newton7C"/>
              </a:rPr>
              <a:t>присоединившуюся сторону прав, обычно </a:t>
            </a:r>
            <a:r>
              <a:rPr lang="ru-RU" sz="1600" dirty="0" smtClean="0">
                <a:latin typeface="Newton7C"/>
              </a:rPr>
              <a:t>предоставляемых </a:t>
            </a:r>
            <a:r>
              <a:rPr lang="ru-RU" sz="1600" dirty="0">
                <a:latin typeface="Newton7C"/>
              </a:rPr>
              <a:t>по аналогичным </a:t>
            </a:r>
            <a:r>
              <a:rPr lang="ru-RU" sz="1600" dirty="0" smtClean="0">
                <a:latin typeface="Newton7C"/>
              </a:rPr>
              <a:t>договорам;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исключает </a:t>
            </a:r>
            <a:r>
              <a:rPr lang="ru-RU" sz="1600" dirty="0">
                <a:latin typeface="Newton7C"/>
              </a:rPr>
              <a:t>или ограничивает ответственность другой стороны </a:t>
            </a:r>
            <a:r>
              <a:rPr lang="ru-RU" sz="1600" dirty="0" smtClean="0">
                <a:latin typeface="Newton7C"/>
              </a:rPr>
              <a:t>за нарушение </a:t>
            </a:r>
            <a:r>
              <a:rPr lang="ru-RU" sz="1600" dirty="0">
                <a:latin typeface="Newton7C"/>
              </a:rPr>
              <a:t>своих </a:t>
            </a:r>
            <a:r>
              <a:rPr lang="ru-RU" sz="1600" dirty="0" smtClean="0">
                <a:latin typeface="Newton7C"/>
              </a:rPr>
              <a:t>обязательств;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содержит </a:t>
            </a:r>
            <a:r>
              <a:rPr lang="ru-RU" sz="1600" dirty="0">
                <a:latin typeface="Newton7C"/>
              </a:rPr>
              <a:t>другие явно обременительные условия для </a:t>
            </a:r>
            <a:r>
              <a:rPr lang="ru-RU" sz="1600" dirty="0" smtClean="0">
                <a:latin typeface="Newton7C"/>
              </a:rPr>
              <a:t>присоединившейся </a:t>
            </a:r>
            <a:r>
              <a:rPr lang="ru-RU" sz="1600" dirty="0">
                <a:latin typeface="Newton7C"/>
              </a:rPr>
              <a:t>стороны.</a:t>
            </a:r>
          </a:p>
          <a:p>
            <a:endParaRPr lang="ru-RU" sz="1600" dirty="0" smtClean="0">
              <a:latin typeface="Newton7C"/>
            </a:endParaRPr>
          </a:p>
          <a:p>
            <a:pPr algn="just"/>
            <a:r>
              <a:rPr lang="ru-RU" sz="1600" dirty="0" smtClean="0">
                <a:latin typeface="Newton7C"/>
              </a:rPr>
              <a:t>Присоединившаяся </a:t>
            </a:r>
            <a:r>
              <a:rPr lang="ru-RU" sz="1600" dirty="0">
                <a:latin typeface="Newton7C"/>
              </a:rPr>
              <a:t>сторона, осуществляющая </a:t>
            </a:r>
            <a:r>
              <a:rPr lang="ru-RU" sz="1600" dirty="0" smtClean="0">
                <a:latin typeface="Newton7C"/>
              </a:rPr>
              <a:t>предпринимательскую </a:t>
            </a:r>
            <a:r>
              <a:rPr lang="ru-RU" sz="1600" dirty="0">
                <a:latin typeface="Newton7C"/>
              </a:rPr>
              <a:t>деятельность, вправе расторгнуть или изменить договор, </a:t>
            </a:r>
            <a:r>
              <a:rPr lang="ru-RU" sz="1600" dirty="0" smtClean="0">
                <a:latin typeface="Newton7C"/>
              </a:rPr>
              <a:t>если только </a:t>
            </a:r>
            <a:r>
              <a:rPr lang="ru-RU" sz="1600" dirty="0">
                <a:latin typeface="Newton7C"/>
              </a:rPr>
              <a:t>она не знала, на каких условиях заключает договор</a:t>
            </a:r>
            <a:r>
              <a:rPr lang="ru-RU" dirty="0" smtClean="0">
                <a:latin typeface="Newton7C"/>
              </a:rPr>
              <a:t>.</a:t>
            </a:r>
            <a:endParaRPr lang="ru-RU" dirty="0">
              <a:latin typeface="Newton7C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6043" y="908720"/>
            <a:ext cx="846043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2.Договор присоединения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договор, условия которого определены одной из сторон в стандартных формах и могут быть приняты другой только путем присоединения к предложенному договору в целом.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16742" y="1916832"/>
            <a:ext cx="4174861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Присоединившейся стороной могут быть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2564904"/>
            <a:ext cx="1087157" cy="33855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граждане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00997" y="2564904"/>
            <a:ext cx="5233392" cy="33855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Newton7C"/>
              </a:rPr>
              <a:t>иные субъекты гражданских правоотношений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>
            <a:endCxn id="8" idx="0"/>
          </p:cNvCxnSpPr>
          <p:nvPr/>
        </p:nvCxnSpPr>
        <p:spPr>
          <a:xfrm flipH="1">
            <a:off x="1875219" y="2255386"/>
            <a:ext cx="241523" cy="309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91603" y="2255386"/>
            <a:ext cx="224613" cy="309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0" y="3284984"/>
            <a:ext cx="8460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Newton7C"/>
              </a:rPr>
              <a:t>Расторжение или изменение условий договора присоединения по инициативе присоединившейся стороны возможно в том случае, если договор:</a:t>
            </a:r>
          </a:p>
        </p:txBody>
      </p:sp>
    </p:spTree>
    <p:extLst>
      <p:ext uri="{BB962C8B-B14F-4D97-AF65-F5344CB8AC3E}">
        <p14:creationId xmlns="" xmlns:p14="http://schemas.microsoft.com/office/powerpoint/2010/main" val="2297920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212976"/>
            <a:ext cx="8460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содержать </a:t>
            </a:r>
            <a:r>
              <a:rPr lang="ru-RU" sz="1600" dirty="0">
                <a:latin typeface="Newton7C"/>
              </a:rPr>
              <a:t>предмет и другие существенные условия </a:t>
            </a:r>
            <a:r>
              <a:rPr lang="ru-RU" sz="1600" dirty="0" smtClean="0">
                <a:latin typeface="Newton7C"/>
              </a:rPr>
              <a:t>основного договора;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определять </a:t>
            </a:r>
            <a:r>
              <a:rPr lang="ru-RU" sz="1600" dirty="0">
                <a:latin typeface="Newton7C"/>
              </a:rPr>
              <a:t>срок, в течение которого будет заключен </a:t>
            </a:r>
            <a:r>
              <a:rPr lang="ru-RU" sz="1600" dirty="0" smtClean="0">
                <a:latin typeface="Newton7C"/>
              </a:rPr>
              <a:t>основной договор </a:t>
            </a:r>
            <a:r>
              <a:rPr lang="ru-RU" sz="1600" dirty="0">
                <a:latin typeface="Newton7C"/>
              </a:rPr>
              <a:t>(при отсутствии такого условия основной договор </a:t>
            </a:r>
            <a:r>
              <a:rPr lang="ru-RU" sz="1600" dirty="0" smtClean="0">
                <a:latin typeface="Newton7C"/>
              </a:rPr>
              <a:t>должен быть </a:t>
            </a:r>
            <a:r>
              <a:rPr lang="ru-RU" sz="1600" dirty="0">
                <a:latin typeface="Newton7C"/>
              </a:rPr>
              <a:t>заключен в течение года</a:t>
            </a:r>
            <a:r>
              <a:rPr lang="ru-RU" sz="1600" dirty="0" smtClean="0">
                <a:latin typeface="Newton7C"/>
              </a:rPr>
              <a:t>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Newton7C"/>
              </a:rPr>
              <a:t>быть </a:t>
            </a:r>
            <a:r>
              <a:rPr lang="ru-RU" sz="1600" dirty="0">
                <a:latin typeface="Newton7C"/>
              </a:rPr>
              <a:t>заключен в форме, установленной для основного </a:t>
            </a:r>
            <a:r>
              <a:rPr lang="ru-RU" sz="1600" dirty="0" smtClean="0">
                <a:latin typeface="Newton7C"/>
              </a:rPr>
              <a:t>договора (в </a:t>
            </a:r>
            <a:r>
              <a:rPr lang="ru-RU" sz="1600" dirty="0">
                <a:latin typeface="Newton7C"/>
              </a:rPr>
              <a:t>любом случае в письменной форме</a:t>
            </a:r>
            <a:r>
              <a:rPr lang="ru-RU" sz="1600" dirty="0" smtClean="0">
                <a:latin typeface="Newton7C"/>
              </a:rPr>
              <a:t>).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dirty="0">
              <a:latin typeface="Newton7C"/>
            </a:endParaRPr>
          </a:p>
          <a:p>
            <a:r>
              <a:rPr lang="ru-RU" sz="1600" dirty="0">
                <a:latin typeface="Newton7C"/>
              </a:rPr>
              <a:t>Если до окончания срока основной договор не будет </a:t>
            </a:r>
            <a:r>
              <a:rPr lang="ru-RU" sz="1600" dirty="0" smtClean="0">
                <a:latin typeface="Newton7C"/>
              </a:rPr>
              <a:t>заключен, обязательства </a:t>
            </a:r>
            <a:r>
              <a:rPr lang="ru-RU" sz="1600" dirty="0">
                <a:latin typeface="Newton7C"/>
              </a:rPr>
              <a:t>по предварительному договору прекращаются</a:t>
            </a:r>
            <a:r>
              <a:rPr lang="ru-RU" sz="1600" dirty="0" smtClean="0">
                <a:latin typeface="Newton7C"/>
              </a:rPr>
              <a:t>.</a:t>
            </a:r>
          </a:p>
          <a:p>
            <a:r>
              <a:rPr lang="ru-RU" sz="1600" dirty="0" smtClean="0">
                <a:latin typeface="Newton7C"/>
              </a:rPr>
              <a:t>Если одна </a:t>
            </a:r>
            <a:r>
              <a:rPr lang="ru-RU" sz="1600" dirty="0">
                <a:latin typeface="Newton7C"/>
              </a:rPr>
              <a:t>из сторон уклоняется от заключения основного договора, </a:t>
            </a:r>
            <a:r>
              <a:rPr lang="ru-RU" sz="1600" dirty="0" smtClean="0">
                <a:latin typeface="Newton7C"/>
              </a:rPr>
              <a:t>другая </a:t>
            </a:r>
            <a:r>
              <a:rPr lang="ru-RU" sz="1600" dirty="0">
                <a:latin typeface="Newton7C"/>
              </a:rPr>
              <a:t>сторона вправе обратиться в суд с иском о понуждении </a:t>
            </a:r>
            <a:r>
              <a:rPr lang="ru-RU" sz="1600" dirty="0" smtClean="0">
                <a:latin typeface="Newton7C"/>
              </a:rPr>
              <a:t>заключить </a:t>
            </a:r>
            <a:r>
              <a:rPr lang="ru-RU" sz="1600" dirty="0">
                <a:latin typeface="Newton7C"/>
              </a:rPr>
              <a:t>договор и возмещении понесенных убытков.</a:t>
            </a:r>
            <a:endParaRPr lang="ru-RU" sz="16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-22270"/>
            <a:ext cx="7620000" cy="1143000"/>
          </a:xfrm>
        </p:spPr>
        <p:txBody>
          <a:bodyPr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тдельные виды договоров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24744"/>
            <a:ext cx="8460431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i="1" dirty="0">
                <a:solidFill>
                  <a:prstClr val="black"/>
                </a:solidFill>
                <a:latin typeface="Newton7C-Italic"/>
              </a:rPr>
              <a:t>3.Предварительный договор </a:t>
            </a:r>
            <a:r>
              <a:rPr lang="ru-RU" sz="1600" dirty="0">
                <a:solidFill>
                  <a:prstClr val="black"/>
                </a:solidFill>
                <a:latin typeface="Newton7C"/>
              </a:rPr>
              <a:t>— соглашение сторон заключить в будущем договор о передаче имущества, выполнении работ или оказании услуг на условиях, предусмотренных предварительным договором.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2294873"/>
            <a:ext cx="8460432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Newton7C"/>
              </a:rPr>
              <a:t>Предварительный договор должен</a:t>
            </a:r>
            <a:r>
              <a:rPr lang="ru-RU" dirty="0">
                <a:latin typeface="Newton7C"/>
              </a:rPr>
              <a:t>: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5721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210</TotalTime>
  <Words>3108</Words>
  <Application>Microsoft Office PowerPoint</Application>
  <PresentationFormat>Экран (4:3)</PresentationFormat>
  <Paragraphs>255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Соседство</vt:lpstr>
      <vt:lpstr>        Договор </vt:lpstr>
      <vt:lpstr>понятие</vt:lpstr>
      <vt:lpstr>виды договора</vt:lpstr>
      <vt:lpstr>принципы действия договора</vt:lpstr>
      <vt:lpstr>форма договора</vt:lpstr>
      <vt:lpstr>содержание договора</vt:lpstr>
      <vt:lpstr>отдельные виды договоров</vt:lpstr>
      <vt:lpstr>отдельные виды договоров</vt:lpstr>
      <vt:lpstr>отдельные виды договоров</vt:lpstr>
      <vt:lpstr>отдельные виды договоров</vt:lpstr>
      <vt:lpstr>порядок заключения договора</vt:lpstr>
      <vt:lpstr>порядок заключения договора</vt:lpstr>
      <vt:lpstr>порядок заключения договора</vt:lpstr>
      <vt:lpstr>заключение договора на торгах</vt:lpstr>
      <vt:lpstr>заключение договора на торгах</vt:lpstr>
      <vt:lpstr>Слайд 16</vt:lpstr>
      <vt:lpstr>заключение договора на торгах</vt:lpstr>
      <vt:lpstr> </vt:lpstr>
      <vt:lpstr>изменение и расторжение договора</vt:lpstr>
      <vt:lpstr>изменение и расторжение договора</vt:lpstr>
      <vt:lpstr>изменение и расторжение договора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35</cp:revision>
  <dcterms:created xsi:type="dcterms:W3CDTF">2012-11-14T13:01:02Z</dcterms:created>
  <dcterms:modified xsi:type="dcterms:W3CDTF">2017-02-06T12:37:30Z</dcterms:modified>
</cp:coreProperties>
</file>